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  <p:sldMasterId id="2147483756" r:id="rId3"/>
  </p:sldMasterIdLst>
  <p:notesMasterIdLst>
    <p:notesMasterId r:id="rId16"/>
  </p:notesMasterIdLst>
  <p:handoutMasterIdLst>
    <p:handoutMasterId r:id="rId17"/>
  </p:handoutMasterIdLst>
  <p:sldIdLst>
    <p:sldId id="406" r:id="rId4"/>
    <p:sldId id="411" r:id="rId5"/>
    <p:sldId id="391" r:id="rId6"/>
    <p:sldId id="327" r:id="rId7"/>
    <p:sldId id="345" r:id="rId8"/>
    <p:sldId id="415" r:id="rId9"/>
    <p:sldId id="375" r:id="rId10"/>
    <p:sldId id="373" r:id="rId11"/>
    <p:sldId id="400" r:id="rId12"/>
    <p:sldId id="385" r:id="rId13"/>
    <p:sldId id="409" r:id="rId14"/>
    <p:sldId id="331" r:id="rId15"/>
  </p:sldIdLst>
  <p:sldSz cx="9144000" cy="6858000" type="screen4x3"/>
  <p:notesSz cx="6669088" cy="99187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99"/>
    <a:srgbClr val="D6E4F2"/>
    <a:srgbClr val="CDDEEF"/>
    <a:srgbClr val="C1DFF1"/>
    <a:srgbClr val="FF9900"/>
    <a:srgbClr val="FA1B04"/>
    <a:srgbClr val="D5EA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98" autoAdjust="0"/>
    <p:restoredTop sz="94646" autoAdjust="0"/>
  </p:normalViewPr>
  <p:slideViewPr>
    <p:cSldViewPr>
      <p:cViewPr>
        <p:scale>
          <a:sx n="70" d="100"/>
          <a:sy n="70" d="100"/>
        </p:scale>
        <p:origin x="-13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1968" y="-102"/>
      </p:cViewPr>
      <p:guideLst>
        <p:guide orient="horz" pos="3123"/>
        <p:guide pos="21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8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4" y="1"/>
            <a:ext cx="2890837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0704"/>
            <a:ext cx="28908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4" y="9420704"/>
            <a:ext cx="2890837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C224A69-1833-4885-99B3-4586A16FB92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0690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8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4" y="1"/>
            <a:ext cx="2890837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5663" y="742950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36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1" y="4710353"/>
            <a:ext cx="5335588" cy="446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0704"/>
            <a:ext cx="28908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36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4" y="9420704"/>
            <a:ext cx="2890837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33363D8-4773-4C8C-859F-52ACEA86159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77722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3363D8-4773-4C8C-859F-52ACEA861590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331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3363D8-4773-4C8C-859F-52ACEA861590}" type="slidenum">
              <a:rPr lang="cs-CZ" smtClean="0"/>
              <a:pPr>
                <a:defRPr/>
              </a:pPr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6619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4D70C7-50D7-4EC5-A01B-4305F55CCADF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864A56-C8FF-4ED5-ABE8-93EEAB19C26D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3A04A1-BDFF-40EC-A444-9399BC67657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94E830-C374-4C71-8B05-0DA53816C989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774D92-7F1E-4C77-961B-E53C88F555B6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83507B-5E1C-449C-A57C-423E7E5A273D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819605-EA28-461E-B2D4-8603AB22C56C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83127-BBBE-4FBF-9F7D-ABA8896B5540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4B83C2-8AE5-492B-ADD6-00ED8910DFE5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A6FDB8-ECB7-4CC4-ABEE-4A9AE10281E2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F9F49F-8634-480B-BC64-24A9AF2C80F0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90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769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534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099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56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155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111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593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72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595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176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4D70C7-50D7-4EC5-A01B-4305F55CCADF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766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864A56-C8FF-4ED5-ABE8-93EEAB19C26D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5878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3A04A1-BDFF-40EC-A444-9399BC676578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2324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94E830-C374-4C71-8B05-0DA53816C989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93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774D92-7F1E-4C77-961B-E53C88F555B6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867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83507B-5E1C-449C-A57C-423E7E5A273D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429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819605-EA28-461E-B2D4-8603AB22C56C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497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83127-BBBE-4FBF-9F7D-ABA8896B5540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7896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4B83C2-8AE5-492B-ADD6-00ED8910DFE5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9008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A6FDB8-ECB7-4CC4-ABEE-4A9AE10281E2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2345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F9F49F-8634-480B-BC64-24A9AF2C80F0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61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E513A067-7837-44AB-ADC6-2418D165DA3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995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E513A067-7837-44AB-ADC6-2418D165DA33}" type="slidenum">
              <a:rPr lang="cs-CZ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771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k4inovace.cz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276600"/>
            <a:ext cx="6718685" cy="1470025"/>
          </a:xfrm>
        </p:spPr>
        <p:txBody>
          <a:bodyPr>
            <a:normAutofit fontScale="90000"/>
          </a:bodyPr>
          <a:lstStyle/>
          <a:p>
            <a:r>
              <a:rPr lang="cs-CZ" sz="33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Podpora inovací </a:t>
            </a:r>
            <a:br>
              <a:rPr lang="cs-CZ" sz="33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cs-CZ" sz="33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v Olomouckém kraji </a:t>
            </a:r>
            <a:r>
              <a:rPr lang="cs-CZ" sz="2200" b="1" dirty="0" smtClean="0">
                <a:solidFill>
                  <a:srgbClr val="000099"/>
                </a:solidFill>
                <a:latin typeface="Georgia" pitchFamily="18" charset="0"/>
              </a:rPr>
              <a:t/>
            </a:r>
            <a:br>
              <a:rPr lang="cs-CZ" sz="2200" b="1" dirty="0" smtClean="0">
                <a:solidFill>
                  <a:srgbClr val="000099"/>
                </a:solidFill>
                <a:latin typeface="Georgia" pitchFamily="18" charset="0"/>
              </a:rPr>
            </a:br>
            <a:r>
              <a:rPr lang="cs-CZ" sz="2200" b="1" dirty="0">
                <a:solidFill>
                  <a:srgbClr val="000099"/>
                </a:solidFill>
              </a:rPr>
              <a:t/>
            </a:r>
            <a:br>
              <a:rPr lang="cs-CZ" sz="2200" b="1" dirty="0">
                <a:solidFill>
                  <a:srgbClr val="000099"/>
                </a:solidFill>
              </a:rPr>
            </a:br>
            <a:r>
              <a:rPr lang="cs-CZ" b="1" i="1" dirty="0">
                <a:solidFill>
                  <a:srgbClr val="000099"/>
                </a:solidFill>
                <a:latin typeface="Georgia" pitchFamily="18" charset="0"/>
              </a:rPr>
              <a:t/>
            </a:r>
            <a:br>
              <a:rPr lang="cs-CZ" b="1" i="1" dirty="0">
                <a:solidFill>
                  <a:srgbClr val="000099"/>
                </a:solidFill>
                <a:latin typeface="Georgia" pitchFamily="18" charset="0"/>
              </a:rPr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3044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229600" cy="533400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cs-CZ" sz="3000" b="1" dirty="0" smtClean="0">
                <a:solidFill>
                  <a:srgbClr val="000099"/>
                </a:solidFill>
                <a:latin typeface="+mj-lt"/>
              </a:rPr>
              <a:t>Ekonomická situace kraje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3382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cs-CZ" sz="2200" b="1" dirty="0" smtClean="0">
                <a:solidFill>
                  <a:srgbClr val="000099"/>
                </a:solidFill>
              </a:rPr>
              <a:t>Průměrná mzda</a:t>
            </a:r>
            <a:r>
              <a:rPr lang="cs-CZ" sz="2200" dirty="0">
                <a:solidFill>
                  <a:srgbClr val="000099"/>
                </a:solidFill>
              </a:rPr>
              <a:t>: 21 </a:t>
            </a:r>
            <a:r>
              <a:rPr lang="cs-CZ" sz="2200" dirty="0" smtClean="0">
                <a:solidFill>
                  <a:srgbClr val="000099"/>
                </a:solidFill>
              </a:rPr>
              <a:t>536 Kč </a:t>
            </a:r>
            <a:r>
              <a:rPr lang="cs-CZ" sz="2200" dirty="0">
                <a:solidFill>
                  <a:srgbClr val="000099"/>
                </a:solidFill>
              </a:rPr>
              <a:t>(1.-2. čtvrtletí </a:t>
            </a:r>
            <a:r>
              <a:rPr lang="cs-CZ" sz="2200" dirty="0" smtClean="0">
                <a:solidFill>
                  <a:srgbClr val="000099"/>
                </a:solidFill>
              </a:rPr>
              <a:t>2012) </a:t>
            </a:r>
            <a:endParaRPr lang="cs-CZ" sz="2200" dirty="0">
              <a:solidFill>
                <a:srgbClr val="000099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cs-CZ" sz="2200" b="1" dirty="0">
                <a:solidFill>
                  <a:srgbClr val="000099"/>
                </a:solidFill>
              </a:rPr>
              <a:t>Míra registrované </a:t>
            </a:r>
            <a:r>
              <a:rPr lang="cs-CZ" sz="2200" b="1" dirty="0" smtClean="0">
                <a:solidFill>
                  <a:srgbClr val="000099"/>
                </a:solidFill>
              </a:rPr>
              <a:t>nezaměstnanosti:</a:t>
            </a:r>
            <a:r>
              <a:rPr lang="cs-CZ" sz="2200" dirty="0" smtClean="0">
                <a:solidFill>
                  <a:srgbClr val="000099"/>
                </a:solidFill>
              </a:rPr>
              <a:t>10,38 % </a:t>
            </a:r>
            <a:r>
              <a:rPr lang="cs-CZ" sz="2200" dirty="0" smtClean="0">
                <a:solidFill>
                  <a:srgbClr val="000099"/>
                </a:solidFill>
              </a:rPr>
              <a:t>(k </a:t>
            </a:r>
            <a:r>
              <a:rPr lang="cs-CZ" sz="2200" dirty="0" smtClean="0">
                <a:solidFill>
                  <a:srgbClr val="000099"/>
                </a:solidFill>
              </a:rPr>
              <a:t>31.10.2012</a:t>
            </a:r>
            <a:r>
              <a:rPr lang="cs-CZ" sz="2200" dirty="0" smtClean="0">
                <a:solidFill>
                  <a:srgbClr val="000099"/>
                </a:solidFill>
              </a:rPr>
              <a:t>)</a:t>
            </a:r>
          </a:p>
          <a:p>
            <a:pPr marL="0" indent="0">
              <a:buFontTx/>
              <a:buNone/>
              <a:defRPr/>
            </a:pPr>
            <a:r>
              <a:rPr lang="cs-CZ" sz="2200" dirty="0">
                <a:solidFill>
                  <a:srgbClr val="000099"/>
                </a:solidFill>
              </a:rPr>
              <a:t>		</a:t>
            </a:r>
            <a:endParaRPr lang="cs-CZ" sz="2200" dirty="0" smtClean="0">
              <a:solidFill>
                <a:srgbClr val="000099"/>
              </a:solidFill>
            </a:endParaRPr>
          </a:p>
          <a:p>
            <a:pPr>
              <a:defRPr/>
            </a:pPr>
            <a:endParaRPr lang="cs-CZ" dirty="0">
              <a:solidFill>
                <a:srgbClr val="000099"/>
              </a:solidFill>
            </a:endParaRPr>
          </a:p>
        </p:txBody>
      </p:sp>
      <p:pic>
        <p:nvPicPr>
          <p:cNvPr id="2" name="Obrázek 1" descr="Výřez obrazovk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438398"/>
            <a:ext cx="6053632" cy="388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1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229600" cy="1219200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cs-CZ" sz="3000" b="1" dirty="0" smtClean="0">
                <a:solidFill>
                  <a:srgbClr val="000099"/>
                </a:solidFill>
                <a:latin typeface="+mj-lt"/>
              </a:rPr>
              <a:t>Ambice Olomouckého kraje </a:t>
            </a:r>
            <a:br>
              <a:rPr lang="cs-CZ" sz="3000" b="1" dirty="0" smtClean="0">
                <a:solidFill>
                  <a:srgbClr val="000099"/>
                </a:solidFill>
                <a:latin typeface="+mj-lt"/>
              </a:rPr>
            </a:br>
            <a:endParaRPr lang="cs-CZ" sz="3000" b="1" dirty="0" smtClean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3382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rgbClr val="000099"/>
                </a:solidFill>
              </a:rPr>
              <a:t>Zlepšit ekonomickou situaci kraje.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rgbClr val="000099"/>
                </a:solidFill>
              </a:rPr>
              <a:t>Zvýšit konkurenceschopnost regionu. 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rgbClr val="000099"/>
                </a:solidFill>
              </a:rPr>
              <a:t>Systematicky podporovat inovace</a:t>
            </a:r>
            <a:r>
              <a:rPr lang="cs-CZ" dirty="0" smtClean="0">
                <a:solidFill>
                  <a:srgbClr val="000099"/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cs-CZ" dirty="0">
              <a:solidFill>
                <a:srgbClr val="000099"/>
              </a:solidFill>
            </a:endParaRPr>
          </a:p>
          <a:p>
            <a:pPr marL="0" indent="0" algn="just">
              <a:buNone/>
              <a:defRPr/>
            </a:pPr>
            <a:r>
              <a:rPr lang="cs-CZ" dirty="0" smtClean="0">
                <a:solidFill>
                  <a:srgbClr val="000099"/>
                </a:solidFill>
              </a:rPr>
              <a:t>		Zpracování </a:t>
            </a:r>
            <a:r>
              <a:rPr lang="cs-CZ" b="1" dirty="0" smtClean="0">
                <a:solidFill>
                  <a:srgbClr val="000099"/>
                </a:solidFill>
              </a:rPr>
              <a:t>Regionální inovační strategie Olomouckého kraje</a:t>
            </a:r>
            <a:r>
              <a:rPr lang="cs-CZ" dirty="0" smtClean="0">
                <a:solidFill>
                  <a:srgbClr val="000099"/>
                </a:solidFill>
              </a:rPr>
              <a:t> (RIS) a následně založení sdružení OK4Inovace. </a:t>
            </a:r>
            <a:endParaRPr lang="cs-CZ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cs-CZ" sz="2600" i="1" dirty="0" smtClean="0">
              <a:solidFill>
                <a:srgbClr val="000099"/>
              </a:solidFill>
            </a:endParaRPr>
          </a:p>
          <a:p>
            <a:pPr>
              <a:defRPr/>
            </a:pPr>
            <a:endParaRPr lang="cs-CZ" dirty="0">
              <a:solidFill>
                <a:srgbClr val="000099"/>
              </a:solidFill>
            </a:endParaRPr>
          </a:p>
        </p:txBody>
      </p:sp>
      <p:sp>
        <p:nvSpPr>
          <p:cNvPr id="2" name="Šipka doprava 1"/>
          <p:cNvSpPr/>
          <p:nvPr/>
        </p:nvSpPr>
        <p:spPr>
          <a:xfrm>
            <a:off x="685800" y="3886200"/>
            <a:ext cx="1066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8878" y="1143000"/>
            <a:ext cx="8839200" cy="762000"/>
          </a:xfrm>
        </p:spPr>
        <p:txBody>
          <a:bodyPr/>
          <a:lstStyle/>
          <a:p>
            <a:pPr eaLnBrk="1" hangingPunct="1"/>
            <a:r>
              <a:rPr lang="cs-CZ" sz="3000" b="1" dirty="0" smtClean="0">
                <a:solidFill>
                  <a:srgbClr val="000099"/>
                </a:solidFill>
                <a:latin typeface="+mj-lt"/>
              </a:rPr>
              <a:t>Důvody pro vznik RIS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057400"/>
            <a:ext cx="8229600" cy="37338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rgbClr val="000099"/>
                </a:solidFill>
              </a:rPr>
              <a:t>Potřeba vytvořit</a:t>
            </a:r>
            <a:r>
              <a:rPr lang="cs-CZ" sz="2400" b="1" dirty="0" smtClean="0">
                <a:solidFill>
                  <a:srgbClr val="000099"/>
                </a:solidFill>
              </a:rPr>
              <a:t> regionální platformu</a:t>
            </a:r>
            <a:r>
              <a:rPr lang="cs-CZ" sz="2400" dirty="0" smtClean="0">
                <a:solidFill>
                  <a:srgbClr val="000099"/>
                </a:solidFill>
              </a:rPr>
              <a:t> pro komunikaci a koordinaci aktivit v oblasti inovací.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cs-CZ" sz="2400" b="1" dirty="0" smtClean="0">
                <a:solidFill>
                  <a:srgbClr val="000099"/>
                </a:solidFill>
              </a:rPr>
              <a:t>Posílení V&amp;V základny a inovačního potenciálu OK.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rgbClr val="000099"/>
                </a:solidFill>
              </a:rPr>
              <a:t>Lepší schopnost </a:t>
            </a:r>
            <a:r>
              <a:rPr lang="cs-CZ" sz="2400" b="1" dirty="0">
                <a:solidFill>
                  <a:srgbClr val="000099"/>
                </a:solidFill>
              </a:rPr>
              <a:t>reagovat na změny potřeb </a:t>
            </a:r>
            <a:r>
              <a:rPr lang="cs-CZ" sz="2400" b="1" dirty="0" smtClean="0">
                <a:solidFill>
                  <a:srgbClr val="000099"/>
                </a:solidFill>
              </a:rPr>
              <a:t/>
            </a:r>
            <a:br>
              <a:rPr lang="cs-CZ" sz="2400" b="1" dirty="0" smtClean="0">
                <a:solidFill>
                  <a:srgbClr val="000099"/>
                </a:solidFill>
              </a:rPr>
            </a:br>
            <a:r>
              <a:rPr lang="cs-CZ" sz="2400" b="1" dirty="0" smtClean="0">
                <a:solidFill>
                  <a:srgbClr val="000099"/>
                </a:solidFill>
              </a:rPr>
              <a:t>v regionu prostřednictvím </a:t>
            </a:r>
            <a:r>
              <a:rPr lang="cs-CZ" sz="2400" dirty="0" smtClean="0">
                <a:solidFill>
                  <a:srgbClr val="000099"/>
                </a:solidFill>
              </a:rPr>
              <a:t>trvalé řídící struktury.</a:t>
            </a:r>
          </a:p>
          <a:p>
            <a:pPr eaLnBrk="1" hangingPunct="1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rgbClr val="000099"/>
                </a:solidFill>
              </a:rPr>
              <a:t>Zlepšení efektivity vynakládání veřejných prostředků pro oblast inovací.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endParaRPr lang="cs-CZ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90500" y="2057400"/>
            <a:ext cx="8763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rgbClr val="000099"/>
                </a:solidFill>
                <a:latin typeface="+mj-lt"/>
              </a:rPr>
              <a:t>RIS </a:t>
            </a:r>
            <a:r>
              <a:rPr lang="cs-CZ" sz="2400" dirty="0">
                <a:solidFill>
                  <a:srgbClr val="000099"/>
                </a:solidFill>
                <a:latin typeface="+mj-lt"/>
              </a:rPr>
              <a:t>by měla podpořit místní hospodářství v přechodu </a:t>
            </a:r>
            <a:br>
              <a:rPr lang="cs-CZ" sz="2400" dirty="0">
                <a:solidFill>
                  <a:srgbClr val="000099"/>
                </a:solidFill>
                <a:latin typeface="+mj-lt"/>
              </a:rPr>
            </a:br>
            <a:r>
              <a:rPr lang="cs-CZ" sz="2400" dirty="0">
                <a:solidFill>
                  <a:srgbClr val="000099"/>
                </a:solidFill>
                <a:latin typeface="+mj-lt"/>
              </a:rPr>
              <a:t>ke </a:t>
            </a:r>
            <a:r>
              <a:rPr lang="cs-CZ" sz="2400" b="1" dirty="0">
                <a:solidFill>
                  <a:srgbClr val="000099"/>
                </a:solidFill>
                <a:latin typeface="+mj-lt"/>
              </a:rPr>
              <a:t>znalostní ekonomice</a:t>
            </a:r>
            <a:r>
              <a:rPr lang="cs-CZ" sz="2400" dirty="0">
                <a:solidFill>
                  <a:srgbClr val="000099"/>
                </a:solidFill>
                <a:latin typeface="+mj-lt"/>
              </a:rPr>
              <a:t>, tedy konkurenceschopnosti založené na inovacích a využívání unikátních znalostí.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rgbClr val="000099"/>
                </a:solidFill>
                <a:latin typeface="+mj-lt"/>
              </a:rPr>
              <a:t>RIS </a:t>
            </a:r>
            <a:r>
              <a:rPr lang="cs-CZ" sz="2400" dirty="0">
                <a:solidFill>
                  <a:srgbClr val="000099"/>
                </a:solidFill>
                <a:latin typeface="+mj-lt"/>
              </a:rPr>
              <a:t>je </a:t>
            </a:r>
            <a:r>
              <a:rPr lang="cs-CZ" sz="2400" b="1" dirty="0">
                <a:solidFill>
                  <a:srgbClr val="000099"/>
                </a:solidFill>
                <a:latin typeface="+mj-lt"/>
              </a:rPr>
              <a:t>souborem opatření a aktivit vedoucích k podpoře inovačních procesů v </a:t>
            </a:r>
            <a:r>
              <a:rPr lang="cs-CZ" sz="2400" b="1" dirty="0" smtClean="0">
                <a:solidFill>
                  <a:srgbClr val="000099"/>
                </a:solidFill>
                <a:latin typeface="+mj-lt"/>
              </a:rPr>
              <a:t>území.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rgbClr val="000099"/>
                </a:solidFill>
                <a:latin typeface="+mj-lt"/>
              </a:rPr>
              <a:t>V rámci </a:t>
            </a:r>
            <a:r>
              <a:rPr lang="cs-CZ" sz="2400" dirty="0">
                <a:solidFill>
                  <a:srgbClr val="000099"/>
                </a:solidFill>
                <a:latin typeface="+mj-lt"/>
              </a:rPr>
              <a:t>Řídícího výboru RIS </a:t>
            </a:r>
            <a:r>
              <a:rPr lang="cs-CZ" sz="2400" dirty="0" smtClean="0">
                <a:solidFill>
                  <a:srgbClr val="000099"/>
                </a:solidFill>
                <a:latin typeface="+mj-lt"/>
              </a:rPr>
              <a:t>spolupracoval Olomoucký kraj se </a:t>
            </a:r>
            <a:r>
              <a:rPr lang="cs-CZ" sz="2400" dirty="0">
                <a:solidFill>
                  <a:srgbClr val="000099"/>
                </a:solidFill>
                <a:latin typeface="+mj-lt"/>
              </a:rPr>
              <a:t>zástupci </a:t>
            </a:r>
            <a:r>
              <a:rPr lang="cs-CZ" sz="2400" dirty="0" smtClean="0">
                <a:solidFill>
                  <a:srgbClr val="000099"/>
                </a:solidFill>
                <a:latin typeface="+mj-lt"/>
              </a:rPr>
              <a:t>UPOL, MVŠO, VŠLG, KHK OK, regionální kanceláří </a:t>
            </a:r>
            <a:r>
              <a:rPr lang="cs-CZ" sz="2400" dirty="0" err="1">
                <a:solidFill>
                  <a:srgbClr val="000099"/>
                </a:solidFill>
                <a:latin typeface="+mj-lt"/>
              </a:rPr>
              <a:t>CzechInvest</a:t>
            </a:r>
            <a:r>
              <a:rPr lang="cs-CZ" sz="2400" dirty="0">
                <a:solidFill>
                  <a:srgbClr val="000099"/>
                </a:solidFill>
                <a:latin typeface="+mj-lt"/>
              </a:rPr>
              <a:t> Olomouc, Regionální </a:t>
            </a:r>
            <a:r>
              <a:rPr lang="cs-CZ" sz="2400" dirty="0" smtClean="0">
                <a:solidFill>
                  <a:srgbClr val="000099"/>
                </a:solidFill>
                <a:latin typeface="+mj-lt"/>
              </a:rPr>
              <a:t>agenturou </a:t>
            </a:r>
            <a:r>
              <a:rPr lang="cs-CZ" sz="2400" dirty="0">
                <a:solidFill>
                  <a:srgbClr val="000099"/>
                </a:solidFill>
                <a:latin typeface="+mj-lt"/>
              </a:rPr>
              <a:t>pro rozvoj Střední </a:t>
            </a:r>
            <a:r>
              <a:rPr lang="cs-CZ" sz="2400" dirty="0" smtClean="0">
                <a:solidFill>
                  <a:srgbClr val="000099"/>
                </a:solidFill>
                <a:latin typeface="+mj-lt"/>
              </a:rPr>
              <a:t>Moravy </a:t>
            </a:r>
            <a:r>
              <a:rPr lang="cs-CZ" sz="2400" dirty="0">
                <a:solidFill>
                  <a:srgbClr val="000099"/>
                </a:solidFill>
                <a:latin typeface="+mj-lt"/>
              </a:rPr>
              <a:t>a </a:t>
            </a:r>
            <a:r>
              <a:rPr lang="cs-CZ" sz="2400" dirty="0" smtClean="0">
                <a:solidFill>
                  <a:srgbClr val="000099"/>
                </a:solidFill>
                <a:latin typeface="+mj-lt"/>
              </a:rPr>
              <a:t>statutárním </a:t>
            </a:r>
            <a:r>
              <a:rPr lang="cs-CZ" sz="2400" dirty="0">
                <a:solidFill>
                  <a:srgbClr val="000099"/>
                </a:solidFill>
                <a:latin typeface="+mj-lt"/>
              </a:rPr>
              <a:t>městem Olomouc.</a:t>
            </a:r>
            <a:endParaRPr lang="cs-CZ" sz="2400" dirty="0" smtClean="0">
              <a:solidFill>
                <a:srgbClr val="000099"/>
              </a:solidFill>
              <a:latin typeface="+mj-lt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endParaRPr lang="cs-CZ" sz="2400" b="1" dirty="0" smtClean="0">
              <a:solidFill>
                <a:srgbClr val="000099"/>
              </a:solidFill>
              <a:latin typeface="+mj-lt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endParaRPr lang="cs-CZ" sz="2400" b="1" dirty="0" smtClean="0">
              <a:solidFill>
                <a:srgbClr val="000099"/>
              </a:solidFill>
              <a:latin typeface="+mj-lt"/>
            </a:endParaRPr>
          </a:p>
          <a:p>
            <a:pPr marL="457200" indent="-457200">
              <a:defRPr/>
            </a:pPr>
            <a:endParaRPr lang="cs-CZ" sz="2400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909145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pl-PL" sz="3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Regionální </a:t>
            </a:r>
            <a:r>
              <a:rPr lang="pl-PL" sz="3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inovační </a:t>
            </a:r>
            <a:r>
              <a:rPr lang="pl-PL" sz="3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strategie Ol. kraje</a:t>
            </a:r>
            <a:endParaRPr lang="pl-PL" sz="3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90500" y="2057400"/>
            <a:ext cx="8763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defRPr/>
            </a:pPr>
            <a:endParaRPr lang="cs-CZ" sz="2400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909145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pl-PL" sz="3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Regionální </a:t>
            </a:r>
            <a:r>
              <a:rPr lang="pl-PL" sz="3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inovační </a:t>
            </a:r>
            <a:r>
              <a:rPr lang="pl-PL" sz="3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strategie Ol. kraje</a:t>
            </a:r>
            <a:endParaRPr lang="pl-PL" sz="3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0500" y="2057400"/>
            <a:ext cx="8763000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800100" lvl="1" indent="-342900" algn="ctr">
              <a:defRPr/>
            </a:pPr>
            <a:r>
              <a:rPr lang="cs-CZ" sz="2200" b="1" dirty="0" smtClean="0">
                <a:solidFill>
                  <a:srgbClr val="000099"/>
                </a:solidFill>
                <a:latin typeface="+mj-lt"/>
              </a:rPr>
              <a:t>Obsah</a:t>
            </a:r>
            <a:endParaRPr lang="cs-CZ" sz="2200" b="1" dirty="0">
              <a:solidFill>
                <a:srgbClr val="000099"/>
              </a:solidFill>
              <a:latin typeface="+mj-lt"/>
            </a:endParaRPr>
          </a:p>
          <a:p>
            <a:pPr marL="342900" indent="-342900" algn="just">
              <a:buFont typeface="Wingdings" pitchFamily="2" charset="2"/>
              <a:buChar char="Ø"/>
              <a:defRPr/>
            </a:pPr>
            <a:r>
              <a:rPr lang="cs-CZ" sz="2200" dirty="0">
                <a:solidFill>
                  <a:srgbClr val="000099"/>
                </a:solidFill>
                <a:latin typeface="+mj-lt"/>
              </a:rPr>
              <a:t>Analýza současné situace Olomouckého kraje v oblasti inovací </a:t>
            </a:r>
            <a:endParaRPr lang="cs-CZ" sz="2200" dirty="0" smtClean="0">
              <a:solidFill>
                <a:srgbClr val="000099"/>
              </a:solidFill>
              <a:latin typeface="+mj-lt"/>
            </a:endParaRPr>
          </a:p>
          <a:p>
            <a:pPr lvl="1" algn="just">
              <a:defRPr/>
            </a:pPr>
            <a:r>
              <a:rPr lang="cs-CZ" dirty="0" smtClean="0">
                <a:solidFill>
                  <a:srgbClr val="000099"/>
                </a:solidFill>
                <a:latin typeface="+mj-lt"/>
              </a:rPr>
              <a:t>(průzkum ve </a:t>
            </a:r>
            <a:r>
              <a:rPr lang="cs-CZ" dirty="0">
                <a:solidFill>
                  <a:srgbClr val="000099"/>
                </a:solidFill>
                <a:latin typeface="+mj-lt"/>
              </a:rPr>
              <a:t>116 firmách </a:t>
            </a:r>
            <a:r>
              <a:rPr lang="cs-CZ" dirty="0" smtClean="0">
                <a:solidFill>
                  <a:srgbClr val="000099"/>
                </a:solidFill>
                <a:latin typeface="+mj-lt"/>
              </a:rPr>
              <a:t>a </a:t>
            </a:r>
            <a:r>
              <a:rPr lang="cs-CZ" dirty="0">
                <a:solidFill>
                  <a:srgbClr val="000099"/>
                </a:solidFill>
                <a:latin typeface="+mj-lt"/>
              </a:rPr>
              <a:t>mezi 31 výzkumnými týmy </a:t>
            </a:r>
            <a:r>
              <a:rPr lang="cs-CZ" dirty="0" smtClean="0">
                <a:solidFill>
                  <a:srgbClr val="000099"/>
                </a:solidFill>
                <a:latin typeface="+mj-lt"/>
              </a:rPr>
              <a:t>v kraji)</a:t>
            </a:r>
            <a:endParaRPr lang="cs-CZ" dirty="0">
              <a:solidFill>
                <a:srgbClr val="000099"/>
              </a:solidFill>
              <a:latin typeface="+mj-lt"/>
            </a:endParaRPr>
          </a:p>
          <a:p>
            <a:pPr marL="342900" indent="-342900" algn="just">
              <a:buFont typeface="Wingdings" pitchFamily="2" charset="2"/>
              <a:buChar char="Ø"/>
              <a:defRPr/>
            </a:pPr>
            <a:r>
              <a:rPr lang="cs-CZ" sz="2200" dirty="0">
                <a:solidFill>
                  <a:srgbClr val="000099"/>
                </a:solidFill>
                <a:latin typeface="+mj-lt"/>
              </a:rPr>
              <a:t>Definice strategických cílů, opatření a </a:t>
            </a:r>
            <a:r>
              <a:rPr lang="cs-CZ" sz="2200" dirty="0" smtClean="0">
                <a:solidFill>
                  <a:srgbClr val="000099"/>
                </a:solidFill>
                <a:latin typeface="+mj-lt"/>
              </a:rPr>
              <a:t>nástrojů</a:t>
            </a:r>
          </a:p>
          <a:p>
            <a:pPr lvl="1" algn="just">
              <a:defRPr/>
            </a:pPr>
            <a:r>
              <a:rPr lang="cs-CZ" dirty="0" smtClean="0">
                <a:solidFill>
                  <a:srgbClr val="000099"/>
                </a:solidFill>
                <a:latin typeface="+mj-lt"/>
              </a:rPr>
              <a:t>(v rámci pracovních skupin složených ze zástupců regionálních firem, akademiků a členů Řídícího výboru)</a:t>
            </a:r>
            <a:endParaRPr lang="cs-CZ" dirty="0">
              <a:solidFill>
                <a:srgbClr val="000099"/>
              </a:solidFill>
              <a:latin typeface="+mj-lt"/>
            </a:endParaRPr>
          </a:p>
          <a:p>
            <a:pPr marL="342900" indent="-342900" algn="just">
              <a:buFont typeface="Wingdings" pitchFamily="2" charset="2"/>
              <a:buChar char="Ø"/>
              <a:defRPr/>
            </a:pPr>
            <a:r>
              <a:rPr lang="cs-CZ" sz="2200" dirty="0">
                <a:solidFill>
                  <a:srgbClr val="000099"/>
                </a:solidFill>
                <a:latin typeface="+mj-lt"/>
              </a:rPr>
              <a:t>Akční plán RIS včetně pilotních </a:t>
            </a:r>
            <a:r>
              <a:rPr lang="cs-CZ" sz="2200" dirty="0" smtClean="0">
                <a:solidFill>
                  <a:srgbClr val="000099"/>
                </a:solidFill>
                <a:latin typeface="+mj-lt"/>
              </a:rPr>
              <a:t>projektů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endParaRPr lang="cs-CZ" sz="1600" dirty="0" smtClean="0">
              <a:solidFill>
                <a:srgbClr val="000099"/>
              </a:solidFill>
              <a:latin typeface="+mj-lt"/>
            </a:endParaRP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cs-CZ" sz="2200" dirty="0" smtClean="0">
                <a:solidFill>
                  <a:srgbClr val="000099"/>
                </a:solidFill>
                <a:latin typeface="+mj-lt"/>
              </a:rPr>
              <a:t>Olomoucký kraj schválil na podzim 2011 </a:t>
            </a:r>
            <a:r>
              <a:rPr lang="cs-CZ" sz="2200" b="1" dirty="0" smtClean="0">
                <a:solidFill>
                  <a:srgbClr val="000099"/>
                </a:solidFill>
                <a:latin typeface="+mj-lt"/>
              </a:rPr>
              <a:t>Regionální inovační strategii</a:t>
            </a:r>
            <a:r>
              <a:rPr lang="cs-CZ" sz="2200" dirty="0">
                <a:solidFill>
                  <a:srgbClr val="000099"/>
                </a:solidFill>
                <a:latin typeface="+mj-lt"/>
              </a:rPr>
              <a:t> včetně </a:t>
            </a:r>
            <a:r>
              <a:rPr lang="cs-CZ" sz="2200" dirty="0" smtClean="0">
                <a:solidFill>
                  <a:srgbClr val="000099"/>
                </a:solidFill>
                <a:latin typeface="+mj-lt"/>
              </a:rPr>
              <a:t>Akčního </a:t>
            </a:r>
            <a:r>
              <a:rPr lang="cs-CZ" sz="2200" dirty="0">
                <a:solidFill>
                  <a:srgbClr val="000099"/>
                </a:solidFill>
                <a:latin typeface="+mj-lt"/>
              </a:rPr>
              <a:t>plánu a vytvoření </a:t>
            </a:r>
            <a:r>
              <a:rPr lang="cs-CZ" sz="2200" dirty="0" smtClean="0">
                <a:solidFill>
                  <a:srgbClr val="000099"/>
                </a:solidFill>
                <a:latin typeface="+mj-lt"/>
              </a:rPr>
              <a:t>implementační struktury </a:t>
            </a:r>
            <a:r>
              <a:rPr lang="cs-CZ" sz="2200" dirty="0">
                <a:solidFill>
                  <a:srgbClr val="000099"/>
                </a:solidFill>
                <a:latin typeface="+mj-lt"/>
              </a:rPr>
              <a:t>= </a:t>
            </a:r>
            <a:r>
              <a:rPr lang="cs-CZ" sz="2200" b="1" dirty="0" smtClean="0">
                <a:solidFill>
                  <a:srgbClr val="000099"/>
                </a:solidFill>
                <a:latin typeface="+mj-lt"/>
              </a:rPr>
              <a:t>sdružení </a:t>
            </a:r>
            <a:r>
              <a:rPr lang="cs-CZ" sz="2200" b="1" dirty="0">
                <a:solidFill>
                  <a:srgbClr val="000099"/>
                </a:solidFill>
                <a:latin typeface="+mj-lt"/>
              </a:rPr>
              <a:t>OK4Inovace</a:t>
            </a:r>
            <a:r>
              <a:rPr lang="cs-CZ" sz="2200" dirty="0">
                <a:solidFill>
                  <a:srgbClr val="000099"/>
                </a:solidFill>
                <a:latin typeface="+mj-lt"/>
              </a:rPr>
              <a:t>.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cs-CZ" sz="2400" dirty="0" smtClean="0">
              <a:solidFill>
                <a:srgbClr val="000099"/>
              </a:solidFill>
              <a:latin typeface="+mj-lt"/>
            </a:endParaRPr>
          </a:p>
          <a:p>
            <a:pPr marL="457200" indent="-457200">
              <a:defRPr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90631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3000" b="1" dirty="0" smtClean="0">
                <a:solidFill>
                  <a:srgbClr val="000099"/>
                </a:solidFill>
                <a:latin typeface="+mj-lt"/>
              </a:rPr>
              <a:t>Struktura Akčního plánu RIS</a:t>
            </a:r>
          </a:p>
        </p:txBody>
      </p:sp>
      <p:grpSp>
        <p:nvGrpSpPr>
          <p:cNvPr id="10243" name="Group 5"/>
          <p:cNvGrpSpPr>
            <a:grpSpLocks noChangeAspect="1"/>
          </p:cNvGrpSpPr>
          <p:nvPr/>
        </p:nvGrpSpPr>
        <p:grpSpPr bwMode="auto">
          <a:xfrm>
            <a:off x="222135" y="1526572"/>
            <a:ext cx="8837490" cy="4853451"/>
            <a:chOff x="227" y="1368"/>
            <a:chExt cx="11464" cy="6297"/>
          </a:xfrm>
        </p:grpSpPr>
        <p:sp>
          <p:nvSpPr>
            <p:cNvPr id="10245" name="AutoShape 6"/>
            <p:cNvSpPr>
              <a:spLocks noChangeAspect="1" noChangeArrowheads="1"/>
            </p:cNvSpPr>
            <p:nvPr/>
          </p:nvSpPr>
          <p:spPr bwMode="auto">
            <a:xfrm>
              <a:off x="900" y="1440"/>
              <a:ext cx="10341" cy="6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246" name="Text Box 7"/>
            <p:cNvSpPr txBox="1">
              <a:spLocks noChangeArrowheads="1"/>
            </p:cNvSpPr>
            <p:nvPr/>
          </p:nvSpPr>
          <p:spPr bwMode="auto">
            <a:xfrm>
              <a:off x="227" y="1368"/>
              <a:ext cx="11464" cy="1254"/>
            </a:xfrm>
            <a:prstGeom prst="rect">
              <a:avLst/>
            </a:prstGeom>
            <a:noFill/>
            <a:ln w="12700">
              <a:solidFill>
                <a:srgbClr val="8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4491" tIns="42246" rIns="84491" bIns="4224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cs-CZ" altLang="zh-CN" sz="1500" b="1" dirty="0">
                  <a:solidFill>
                    <a:srgbClr val="800000"/>
                  </a:solidFill>
                  <a:ea typeface="SimSun" pitchFamily="2" charset="-122"/>
                  <a:cs typeface="Arial" charset="0"/>
                </a:rPr>
                <a:t>Globální cíl</a:t>
              </a:r>
            </a:p>
            <a:p>
              <a:pPr algn="ctr" eaLnBrk="1" hangingPunct="1"/>
              <a:r>
                <a:rPr lang="cs-CZ" altLang="zh-CN" sz="1500" b="1" i="1" dirty="0">
                  <a:solidFill>
                    <a:srgbClr val="800000"/>
                  </a:solidFill>
                  <a:ea typeface="SimSun" pitchFamily="2" charset="-122"/>
                  <a:cs typeface="Arial" charset="0"/>
                </a:rPr>
                <a:t>Podpora zvyšování konkurenceschopnosti místní ekonomiky a tvorby kvalitních pracovních míst prostřednictvím systematického vytváření příznivých podmínek pro rozvoj inovačního podnikání a excelentního výzkumu v kraji</a:t>
              </a:r>
              <a:endParaRPr lang="en-US" sz="1500" dirty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10247" name="Text Box 9"/>
            <p:cNvSpPr txBox="1">
              <a:spLocks noChangeArrowheads="1"/>
            </p:cNvSpPr>
            <p:nvPr/>
          </p:nvSpPr>
          <p:spPr bwMode="auto">
            <a:xfrm>
              <a:off x="4982" y="3754"/>
              <a:ext cx="2340" cy="1888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4491" tIns="42246" rIns="84491" bIns="4224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pl-PL" altLang="zh-CN" sz="1400" b="1" dirty="0">
                <a:solidFill>
                  <a:srgbClr val="000000"/>
                </a:solidFill>
                <a:ea typeface="SimSun" pitchFamily="2" charset="-122"/>
                <a:cs typeface="Arial" charset="0"/>
              </a:endParaRPr>
            </a:p>
            <a:p>
              <a:pPr algn="ctr" eaLnBrk="1" hangingPunct="1"/>
              <a:r>
                <a:rPr lang="pl-PL" altLang="zh-CN" sz="1400" b="1" dirty="0">
                  <a:solidFill>
                    <a:srgbClr val="000000"/>
                  </a:solidFill>
                  <a:ea typeface="SimSun" pitchFamily="2" charset="-122"/>
                  <a:cs typeface="Arial" charset="0"/>
                </a:rPr>
                <a:t>B. Regionální systém podpory transferu technologií</a:t>
              </a:r>
              <a:endParaRPr lang="en-US" sz="1400" dirty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10248" name="AutoShape 10"/>
            <p:cNvSpPr>
              <a:spLocks noChangeArrowheads="1"/>
            </p:cNvSpPr>
            <p:nvPr/>
          </p:nvSpPr>
          <p:spPr bwMode="auto">
            <a:xfrm>
              <a:off x="5985" y="2626"/>
              <a:ext cx="266" cy="360"/>
            </a:xfrm>
            <a:prstGeom prst="downArrow">
              <a:avLst>
                <a:gd name="adj1" fmla="val 50000"/>
                <a:gd name="adj2" fmla="val 26662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249" name="Line 12"/>
            <p:cNvSpPr>
              <a:spLocks noChangeShapeType="1"/>
            </p:cNvSpPr>
            <p:nvPr/>
          </p:nvSpPr>
          <p:spPr bwMode="auto">
            <a:xfrm flipH="1">
              <a:off x="3288" y="3451"/>
              <a:ext cx="547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250" name="Text Box 13"/>
            <p:cNvSpPr txBox="1">
              <a:spLocks noChangeArrowheads="1"/>
            </p:cNvSpPr>
            <p:nvPr/>
          </p:nvSpPr>
          <p:spPr bwMode="auto">
            <a:xfrm>
              <a:off x="2129" y="3727"/>
              <a:ext cx="2340" cy="1928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4491" tIns="42246" rIns="84491" bIns="4224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cs-CZ" altLang="zh-CN" sz="1400" b="1" dirty="0">
                <a:solidFill>
                  <a:srgbClr val="000000"/>
                </a:solidFill>
                <a:ea typeface="SimSun" pitchFamily="2" charset="-122"/>
                <a:cs typeface="Arial" charset="0"/>
              </a:endParaRPr>
            </a:p>
            <a:p>
              <a:pPr algn="ctr" eaLnBrk="1" hangingPunct="1"/>
              <a:r>
                <a:rPr lang="cs-CZ" altLang="zh-CN" sz="1400" b="1" dirty="0">
                  <a:solidFill>
                    <a:srgbClr val="000000"/>
                  </a:solidFill>
                  <a:ea typeface="SimSun" pitchFamily="2" charset="-122"/>
                  <a:cs typeface="Arial" charset="0"/>
                </a:rPr>
                <a:t>A. Lidské zdroje pro řízení a implementaci procesů inovací</a:t>
              </a:r>
              <a:endParaRPr lang="en-US" sz="1400" dirty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10251" name="Text Box 14"/>
            <p:cNvSpPr txBox="1">
              <a:spLocks noChangeArrowheads="1"/>
            </p:cNvSpPr>
            <p:nvPr/>
          </p:nvSpPr>
          <p:spPr bwMode="auto">
            <a:xfrm>
              <a:off x="7628" y="3727"/>
              <a:ext cx="2339" cy="1928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4491" tIns="42246" rIns="84491" bIns="4224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cs-CZ" altLang="zh-CN" sz="1400" b="1">
                  <a:solidFill>
                    <a:srgbClr val="000000"/>
                  </a:solidFill>
                  <a:ea typeface="SimSun" pitchFamily="2" charset="-122"/>
                  <a:cs typeface="Arial" charset="0"/>
                </a:rPr>
                <a:t>C. Služby a podpora pro inovativní firmy v klíčových oborech / hodnotových řetězcích kraje</a:t>
              </a:r>
              <a:endParaRPr lang="en-US" sz="1400">
                <a:ea typeface="SimSun" pitchFamily="2" charset="-122"/>
                <a:cs typeface="Arial" charset="0"/>
              </a:endParaRPr>
            </a:p>
          </p:txBody>
        </p:sp>
        <p:sp>
          <p:nvSpPr>
            <p:cNvPr id="10252" name="AutoShape 15"/>
            <p:cNvSpPr>
              <a:spLocks noChangeArrowheads="1"/>
            </p:cNvSpPr>
            <p:nvPr/>
          </p:nvSpPr>
          <p:spPr bwMode="auto">
            <a:xfrm>
              <a:off x="5985" y="3451"/>
              <a:ext cx="335" cy="276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253" name="AutoShape 16"/>
            <p:cNvSpPr>
              <a:spLocks noChangeArrowheads="1"/>
            </p:cNvSpPr>
            <p:nvPr/>
          </p:nvSpPr>
          <p:spPr bwMode="auto">
            <a:xfrm>
              <a:off x="8630" y="3451"/>
              <a:ext cx="335" cy="276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254" name="AutoShape 17"/>
            <p:cNvSpPr>
              <a:spLocks noChangeArrowheads="1"/>
            </p:cNvSpPr>
            <p:nvPr/>
          </p:nvSpPr>
          <p:spPr bwMode="auto">
            <a:xfrm>
              <a:off x="3132" y="3451"/>
              <a:ext cx="335" cy="276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255" name="Text Box 19" descr="Trellis"/>
            <p:cNvSpPr txBox="1">
              <a:spLocks noChangeArrowheads="1"/>
            </p:cNvSpPr>
            <p:nvPr/>
          </p:nvSpPr>
          <p:spPr bwMode="auto">
            <a:xfrm>
              <a:off x="7629" y="6192"/>
              <a:ext cx="2337" cy="501"/>
            </a:xfrm>
            <a:prstGeom prst="rect">
              <a:avLst/>
            </a:prstGeom>
            <a:pattFill prst="trellis">
              <a:fgClr>
                <a:srgbClr val="FFFFFF"/>
              </a:fgClr>
              <a:bgClr>
                <a:srgbClr val="99CC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4491" tIns="42246" rIns="84491" bIns="4224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cs-CZ" altLang="zh-CN" sz="1600" b="1">
                  <a:solidFill>
                    <a:srgbClr val="000000"/>
                  </a:solidFill>
                  <a:ea typeface="SimSun" pitchFamily="2" charset="-122"/>
                  <a:cs typeface="Arial" charset="0"/>
                </a:rPr>
                <a:t>Strategické cíle</a:t>
              </a:r>
              <a:endParaRPr lang="en-US" sz="1600">
                <a:ea typeface="SimSun" pitchFamily="2" charset="-122"/>
                <a:cs typeface="Arial" charset="0"/>
              </a:endParaRPr>
            </a:p>
          </p:txBody>
        </p:sp>
        <p:sp>
          <p:nvSpPr>
            <p:cNvPr id="10256" name="Text Box 20" descr="Trellis"/>
            <p:cNvSpPr txBox="1">
              <a:spLocks noChangeArrowheads="1"/>
            </p:cNvSpPr>
            <p:nvPr/>
          </p:nvSpPr>
          <p:spPr bwMode="auto">
            <a:xfrm>
              <a:off x="2118" y="6139"/>
              <a:ext cx="2339" cy="501"/>
            </a:xfrm>
            <a:prstGeom prst="rect">
              <a:avLst/>
            </a:prstGeom>
            <a:pattFill prst="trellis">
              <a:fgClr>
                <a:srgbClr val="FFFFFF"/>
              </a:fgClr>
              <a:bgClr>
                <a:srgbClr val="99CC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4491" tIns="42246" rIns="84491" bIns="4224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cs-CZ" altLang="zh-CN" sz="1600" b="1">
                  <a:solidFill>
                    <a:srgbClr val="000000"/>
                  </a:solidFill>
                  <a:ea typeface="SimSun" pitchFamily="2" charset="-122"/>
                  <a:cs typeface="Arial" charset="0"/>
                </a:rPr>
                <a:t>Strategické cíle</a:t>
              </a:r>
              <a:endParaRPr lang="en-US" sz="1600">
                <a:ea typeface="SimSun" pitchFamily="2" charset="-122"/>
                <a:cs typeface="Arial" charset="0"/>
              </a:endParaRPr>
            </a:p>
          </p:txBody>
        </p:sp>
        <p:sp>
          <p:nvSpPr>
            <p:cNvPr id="10257" name="Text Box 21" descr="Trellis"/>
            <p:cNvSpPr txBox="1">
              <a:spLocks noChangeArrowheads="1"/>
            </p:cNvSpPr>
            <p:nvPr/>
          </p:nvSpPr>
          <p:spPr bwMode="auto">
            <a:xfrm>
              <a:off x="4958" y="6139"/>
              <a:ext cx="2337" cy="501"/>
            </a:xfrm>
            <a:prstGeom prst="rect">
              <a:avLst/>
            </a:prstGeom>
            <a:pattFill prst="trellis">
              <a:fgClr>
                <a:srgbClr val="FFFFFF"/>
              </a:fgClr>
              <a:bgClr>
                <a:srgbClr val="99CC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4491" tIns="42246" rIns="84491" bIns="4224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cs-CZ" altLang="zh-CN" sz="1600" b="1">
                  <a:solidFill>
                    <a:srgbClr val="000000"/>
                  </a:solidFill>
                  <a:ea typeface="SimSun" pitchFamily="2" charset="-122"/>
                  <a:cs typeface="Arial" charset="0"/>
                </a:rPr>
                <a:t>Strategické cíle</a:t>
              </a:r>
              <a:endParaRPr lang="en-US" sz="1600">
                <a:ea typeface="SimSun" pitchFamily="2" charset="-122"/>
                <a:cs typeface="Arial" charset="0"/>
              </a:endParaRPr>
            </a:p>
          </p:txBody>
        </p:sp>
        <p:sp>
          <p:nvSpPr>
            <p:cNvPr id="10258" name="AutoShape 26"/>
            <p:cNvSpPr>
              <a:spLocks noChangeArrowheads="1"/>
            </p:cNvSpPr>
            <p:nvPr/>
          </p:nvSpPr>
          <p:spPr bwMode="auto">
            <a:xfrm rot="10800000">
              <a:off x="3133" y="5655"/>
              <a:ext cx="332" cy="497"/>
            </a:xfrm>
            <a:prstGeom prst="downArrow">
              <a:avLst>
                <a:gd name="adj1" fmla="val 50000"/>
                <a:gd name="adj2" fmla="val 37425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259" name="AutoShape 27"/>
            <p:cNvSpPr>
              <a:spLocks noChangeArrowheads="1"/>
            </p:cNvSpPr>
            <p:nvPr/>
          </p:nvSpPr>
          <p:spPr bwMode="auto">
            <a:xfrm rot="10800000">
              <a:off x="5975" y="5642"/>
              <a:ext cx="335" cy="497"/>
            </a:xfrm>
            <a:prstGeom prst="downArrow">
              <a:avLst>
                <a:gd name="adj1" fmla="val 50000"/>
                <a:gd name="adj2" fmla="val 37090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260" name="AutoShape 28"/>
            <p:cNvSpPr>
              <a:spLocks noChangeArrowheads="1"/>
            </p:cNvSpPr>
            <p:nvPr/>
          </p:nvSpPr>
          <p:spPr bwMode="auto">
            <a:xfrm rot="10800000">
              <a:off x="8640" y="5695"/>
              <a:ext cx="333" cy="497"/>
            </a:xfrm>
            <a:prstGeom prst="downArrow">
              <a:avLst>
                <a:gd name="adj1" fmla="val 50000"/>
                <a:gd name="adj2" fmla="val 37312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261" name="AutoShape 30"/>
            <p:cNvSpPr>
              <a:spLocks noChangeArrowheads="1"/>
            </p:cNvSpPr>
            <p:nvPr/>
          </p:nvSpPr>
          <p:spPr bwMode="auto">
            <a:xfrm>
              <a:off x="3122" y="6693"/>
              <a:ext cx="332" cy="453"/>
            </a:xfrm>
            <a:prstGeom prst="downArrow">
              <a:avLst>
                <a:gd name="adj1" fmla="val 50000"/>
                <a:gd name="adj2" fmla="val 30726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262" name="AutoShape 31"/>
            <p:cNvSpPr>
              <a:spLocks noChangeArrowheads="1"/>
            </p:cNvSpPr>
            <p:nvPr/>
          </p:nvSpPr>
          <p:spPr bwMode="auto">
            <a:xfrm>
              <a:off x="5959" y="6693"/>
              <a:ext cx="335" cy="453"/>
            </a:xfrm>
            <a:prstGeom prst="downArrow">
              <a:avLst>
                <a:gd name="adj1" fmla="val 50000"/>
                <a:gd name="adj2" fmla="val 30450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263" name="AutoShape 32"/>
            <p:cNvSpPr>
              <a:spLocks noChangeArrowheads="1"/>
            </p:cNvSpPr>
            <p:nvPr/>
          </p:nvSpPr>
          <p:spPr bwMode="auto">
            <a:xfrm>
              <a:off x="8640" y="6711"/>
              <a:ext cx="333" cy="453"/>
            </a:xfrm>
            <a:prstGeom prst="downArrow">
              <a:avLst>
                <a:gd name="adj1" fmla="val 50000"/>
                <a:gd name="adj2" fmla="val 30633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264" name="Text Box 36" descr="10%"/>
            <p:cNvSpPr txBox="1">
              <a:spLocks noChangeArrowheads="1"/>
            </p:cNvSpPr>
            <p:nvPr/>
          </p:nvSpPr>
          <p:spPr bwMode="auto">
            <a:xfrm>
              <a:off x="2913" y="7164"/>
              <a:ext cx="6564" cy="501"/>
            </a:xfrm>
            <a:prstGeom prst="rect">
              <a:avLst/>
            </a:prstGeom>
            <a:pattFill prst="pct10">
              <a:fgClr>
                <a:srgbClr val="FFCC99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4491" tIns="42246" rIns="84491" bIns="4224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cs-CZ" altLang="zh-CN" sz="1600" b="1">
                  <a:solidFill>
                    <a:srgbClr val="000000"/>
                  </a:solidFill>
                  <a:ea typeface="SimSun" pitchFamily="2" charset="-122"/>
                  <a:cs typeface="Arial" charset="0"/>
                </a:rPr>
                <a:t>Opatření a nástroje podpory</a:t>
              </a:r>
              <a:endParaRPr lang="en-US" sz="1600">
                <a:ea typeface="SimSun" pitchFamily="2" charset="-122"/>
                <a:cs typeface="Arial" charset="0"/>
              </a:endParaRPr>
            </a:p>
          </p:txBody>
        </p:sp>
      </p:grpSp>
      <p:sp>
        <p:nvSpPr>
          <p:cNvPr id="10244" name="TextovéPole 1"/>
          <p:cNvSpPr txBox="1">
            <a:spLocks noChangeArrowheads="1"/>
          </p:cNvSpPr>
          <p:nvPr/>
        </p:nvSpPr>
        <p:spPr bwMode="auto">
          <a:xfrm>
            <a:off x="3227947" y="2763757"/>
            <a:ext cx="3124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cs-CZ" dirty="0"/>
              <a:t>prioritní oblasti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/>
            <a:r>
              <a:rPr lang="cs-CZ" sz="3000" b="1" dirty="0" smtClean="0">
                <a:solidFill>
                  <a:srgbClr val="000099"/>
                </a:solidFill>
                <a:latin typeface="+mj-lt"/>
              </a:rPr>
              <a:t>OK4Inovace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pPr marL="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cs-CZ" sz="2400" b="1" dirty="0" smtClean="0">
                <a:solidFill>
                  <a:srgbClr val="000099"/>
                </a:solidFill>
              </a:rPr>
              <a:t>Členové:</a:t>
            </a:r>
          </a:p>
          <a:p>
            <a:pPr marL="0" lvl="1" indent="0" eaLnBrk="1" hangingPunct="1">
              <a:lnSpc>
                <a:spcPct val="80000"/>
              </a:lnSpc>
              <a:buFontTx/>
              <a:buNone/>
              <a:defRPr/>
            </a:pPr>
            <a:endParaRPr lang="cs-CZ" sz="2400" b="1" dirty="0">
              <a:solidFill>
                <a:srgbClr val="000099"/>
              </a:solidFill>
            </a:endParaRPr>
          </a:p>
          <a:p>
            <a:pPr marL="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cs-CZ" sz="2400" dirty="0">
                <a:solidFill>
                  <a:srgbClr val="000099"/>
                </a:solidFill>
              </a:rPr>
              <a:t>1)	Olomoucký kraj </a:t>
            </a:r>
          </a:p>
          <a:p>
            <a:pPr marL="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cs-CZ" sz="2400" dirty="0">
                <a:solidFill>
                  <a:srgbClr val="000099"/>
                </a:solidFill>
              </a:rPr>
              <a:t>2)	Statutární město Olomouc</a:t>
            </a:r>
          </a:p>
          <a:p>
            <a:pPr marL="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cs-CZ" sz="2400" dirty="0">
                <a:solidFill>
                  <a:srgbClr val="000099"/>
                </a:solidFill>
              </a:rPr>
              <a:t>3)	Univerzita Palackého v Olomouci</a:t>
            </a:r>
          </a:p>
          <a:p>
            <a:pPr marL="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cs-CZ" sz="2400" dirty="0">
                <a:solidFill>
                  <a:srgbClr val="000099"/>
                </a:solidFill>
              </a:rPr>
              <a:t>4)	Moravská vysoká škola Olomouc o.p.s.</a:t>
            </a:r>
          </a:p>
          <a:p>
            <a:pPr marL="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cs-CZ" sz="2400" dirty="0">
                <a:solidFill>
                  <a:srgbClr val="000099"/>
                </a:solidFill>
              </a:rPr>
              <a:t>5)	Vysoká škola logistiky o.p.s.</a:t>
            </a:r>
          </a:p>
          <a:p>
            <a:pPr marL="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cs-CZ" sz="2400" dirty="0">
                <a:solidFill>
                  <a:srgbClr val="000099"/>
                </a:solidFill>
              </a:rPr>
              <a:t>6)	Krajská hospodářská komora </a:t>
            </a:r>
            <a:r>
              <a:rPr lang="cs-CZ" sz="2400" dirty="0" smtClean="0">
                <a:solidFill>
                  <a:srgbClr val="000099"/>
                </a:solidFill>
              </a:rPr>
              <a:t>OK</a:t>
            </a:r>
            <a:endParaRPr lang="cs-CZ" sz="2400" dirty="0">
              <a:solidFill>
                <a:srgbClr val="000099"/>
              </a:solidFill>
            </a:endParaRPr>
          </a:p>
          <a:p>
            <a:pPr marL="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cs-CZ" sz="2400" dirty="0">
                <a:solidFill>
                  <a:srgbClr val="000099"/>
                </a:solidFill>
              </a:rPr>
              <a:t>7)	Agrární komora </a:t>
            </a:r>
            <a:r>
              <a:rPr lang="cs-CZ" sz="2400" dirty="0" smtClean="0">
                <a:solidFill>
                  <a:srgbClr val="000099"/>
                </a:solidFill>
              </a:rPr>
              <a:t>Olomouckého </a:t>
            </a:r>
            <a:r>
              <a:rPr lang="cs-CZ" sz="2400" dirty="0">
                <a:solidFill>
                  <a:srgbClr val="000099"/>
                </a:solidFill>
              </a:rPr>
              <a:t>kraje</a:t>
            </a:r>
          </a:p>
          <a:p>
            <a:pPr marL="457200" lvl="1" indent="-457200" eaLnBrk="1" hangingPunct="1">
              <a:lnSpc>
                <a:spcPct val="80000"/>
              </a:lnSpc>
              <a:buFontTx/>
              <a:buAutoNum type="arabicParenR" startAt="8"/>
              <a:defRPr/>
            </a:pPr>
            <a:r>
              <a:rPr lang="cs-CZ" sz="2400" dirty="0" smtClean="0">
                <a:solidFill>
                  <a:srgbClr val="000099"/>
                </a:solidFill>
              </a:rPr>
              <a:t>     Nadační </a:t>
            </a:r>
            <a:r>
              <a:rPr lang="cs-CZ" sz="2400" dirty="0">
                <a:solidFill>
                  <a:srgbClr val="000099"/>
                </a:solidFill>
              </a:rPr>
              <a:t>ústav regionální spolupráce, o.p.s</a:t>
            </a:r>
            <a:r>
              <a:rPr lang="cs-CZ" sz="2400" dirty="0" smtClean="0">
                <a:solidFill>
                  <a:srgbClr val="000099"/>
                </a:solidFill>
              </a:rPr>
              <a:t>.</a:t>
            </a:r>
          </a:p>
          <a:p>
            <a:pPr marL="457200" lvl="1" indent="-457200" eaLnBrk="1" hangingPunct="1">
              <a:lnSpc>
                <a:spcPct val="80000"/>
              </a:lnSpc>
              <a:buFontTx/>
              <a:buAutoNum type="arabicParenR" startAt="8"/>
              <a:defRPr/>
            </a:pPr>
            <a:r>
              <a:rPr lang="cs-CZ" sz="2400" dirty="0" smtClean="0">
                <a:solidFill>
                  <a:srgbClr val="000099"/>
                </a:solidFill>
              </a:rPr>
              <a:t>     Statutární město Přerov</a:t>
            </a:r>
          </a:p>
          <a:p>
            <a:pPr marL="457200" lvl="1" indent="-457200" eaLnBrk="1" hangingPunct="1">
              <a:lnSpc>
                <a:spcPct val="80000"/>
              </a:lnSpc>
              <a:buFontTx/>
              <a:buAutoNum type="arabicParenR" startAt="8"/>
              <a:defRPr/>
            </a:pPr>
            <a:r>
              <a:rPr lang="cs-CZ" sz="2400" dirty="0" smtClean="0">
                <a:solidFill>
                  <a:srgbClr val="000099"/>
                </a:solidFill>
              </a:rPr>
              <a:t>     Statutární městě Prostějov</a:t>
            </a:r>
            <a:r>
              <a:rPr lang="cs-CZ" sz="2400" i="1" dirty="0" smtClean="0">
                <a:solidFill>
                  <a:srgbClr val="000099"/>
                </a:solidFill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467600" cy="1295400"/>
          </a:xfrm>
        </p:spPr>
        <p:txBody>
          <a:bodyPr/>
          <a:lstStyle/>
          <a:p>
            <a:r>
              <a:rPr lang="cs-CZ" sz="3000" b="1" dirty="0" smtClean="0">
                <a:solidFill>
                  <a:srgbClr val="000099"/>
                </a:solidFill>
                <a:latin typeface="+mj-lt"/>
              </a:rPr>
              <a:t>OK4Inovace - rok 2012</a:t>
            </a:r>
          </a:p>
        </p:txBody>
      </p:sp>
      <p:sp>
        <p:nvSpPr>
          <p:cNvPr id="26627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cs-CZ" sz="2800" b="1" dirty="0" smtClean="0">
                <a:solidFill>
                  <a:srgbClr val="000099"/>
                </a:solidFill>
              </a:rPr>
              <a:t>Diskuze + snaha o definování několika hlavních směrů</a:t>
            </a:r>
            <a:r>
              <a:rPr lang="cs-CZ" sz="2800" dirty="0" smtClean="0">
                <a:solidFill>
                  <a:srgbClr val="000099"/>
                </a:solidFill>
              </a:rPr>
              <a:t>, které budou v rámci činnosti sdružení podporovány a rozvíjeny. Výběr bude proveden na základě pečlivého zhodnocení potenciálu, prosperity a historických vazeb </a:t>
            </a:r>
            <a:br>
              <a:rPr lang="cs-CZ" sz="2800" dirty="0" smtClean="0">
                <a:solidFill>
                  <a:srgbClr val="000099"/>
                </a:solidFill>
              </a:rPr>
            </a:br>
            <a:r>
              <a:rPr lang="cs-CZ" sz="2800" dirty="0" smtClean="0">
                <a:solidFill>
                  <a:srgbClr val="000099"/>
                </a:solidFill>
              </a:rPr>
              <a:t>v regionu.</a:t>
            </a:r>
          </a:p>
          <a:p>
            <a:pPr algn="just">
              <a:buFont typeface="Wingdings" pitchFamily="2" charset="2"/>
              <a:buChar char="Ø"/>
            </a:pPr>
            <a:r>
              <a:rPr lang="cs-CZ" sz="2800" b="1" dirty="0" smtClean="0">
                <a:solidFill>
                  <a:srgbClr val="000099"/>
                </a:solidFill>
              </a:rPr>
              <a:t>Rozvíjení konkrétních inovačních nástrojů </a:t>
            </a:r>
            <a:r>
              <a:rPr lang="cs-CZ" sz="2800" dirty="0" smtClean="0">
                <a:solidFill>
                  <a:srgbClr val="000099"/>
                </a:solidFill>
              </a:rPr>
              <a:t>spadajících do Akčního plánu č. 1 RIS.</a:t>
            </a:r>
          </a:p>
          <a:p>
            <a:pPr algn="just">
              <a:buFont typeface="Wingdings" pitchFamily="2" charset="2"/>
              <a:buChar char="Ø"/>
            </a:pPr>
            <a:r>
              <a:rPr lang="cs-CZ" sz="2800" b="1" dirty="0" smtClean="0">
                <a:solidFill>
                  <a:srgbClr val="000099"/>
                </a:solidFill>
              </a:rPr>
              <a:t>Zajištění finančních prostředků </a:t>
            </a:r>
            <a:r>
              <a:rPr lang="cs-CZ" sz="2800" dirty="0" smtClean="0">
                <a:solidFill>
                  <a:srgbClr val="000099"/>
                </a:solidFill>
              </a:rPr>
              <a:t>pro realizaci inovačních procesů na úrovni krajské, národní </a:t>
            </a:r>
            <a:br>
              <a:rPr lang="cs-CZ" sz="2800" dirty="0" smtClean="0">
                <a:solidFill>
                  <a:srgbClr val="000099"/>
                </a:solidFill>
              </a:rPr>
            </a:br>
            <a:r>
              <a:rPr lang="cs-CZ" sz="2800" dirty="0" smtClean="0">
                <a:solidFill>
                  <a:srgbClr val="000099"/>
                </a:solidFill>
              </a:rPr>
              <a:t>a evropské (spolupráce s OK4EU). </a:t>
            </a:r>
          </a:p>
          <a:p>
            <a:endParaRPr 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7791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3599" y="463730"/>
            <a:ext cx="8229600" cy="990600"/>
          </a:xfrm>
        </p:spPr>
        <p:txBody>
          <a:bodyPr/>
          <a:lstStyle/>
          <a:p>
            <a:pPr marL="647700" indent="-647700"/>
            <a:r>
              <a:rPr lang="cs-CZ" sz="3000" b="1" dirty="0" smtClean="0">
                <a:solidFill>
                  <a:srgbClr val="000099"/>
                </a:solidFill>
                <a:latin typeface="+mj-lt"/>
              </a:rPr>
              <a:t>Naplňování Akčního plánu RIS v roce 2012</a:t>
            </a:r>
            <a:endParaRPr lang="cs-CZ" sz="3000" b="1" dirty="0" smtClean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56518"/>
            <a:ext cx="8534400" cy="49069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cs-CZ" dirty="0" smtClean="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2" name="Obdélníkový popisek 1"/>
          <p:cNvSpPr/>
          <p:nvPr/>
        </p:nvSpPr>
        <p:spPr>
          <a:xfrm>
            <a:off x="222724" y="1905000"/>
            <a:ext cx="5263676" cy="2312453"/>
          </a:xfrm>
          <a:prstGeom prst="wedgeRectCallout">
            <a:avLst>
              <a:gd name="adj1" fmla="val -21982"/>
              <a:gd name="adj2" fmla="val 751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426303" y="1828800"/>
            <a:ext cx="5041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/>
              <a:t>Nástroje v realizaci: </a:t>
            </a:r>
            <a:r>
              <a:rPr lang="cs-CZ" sz="2000" dirty="0" smtClean="0"/>
              <a:t>inovační </a:t>
            </a:r>
            <a:r>
              <a:rPr lang="cs-CZ" sz="2000" dirty="0"/>
              <a:t>vouchery, </a:t>
            </a:r>
            <a:r>
              <a:rPr lang="cs-CZ" sz="2000" dirty="0" smtClean="0"/>
              <a:t>rozvoj </a:t>
            </a:r>
            <a:r>
              <a:rPr lang="cs-CZ" sz="2000" dirty="0"/>
              <a:t>mezioborových studijních programů, soutěž </a:t>
            </a:r>
            <a:r>
              <a:rPr lang="cs-CZ" sz="2000" dirty="0" smtClean="0"/>
              <a:t>„V Olomouckém kraji jsem doma. A vždycky budu!“, podpora klastrů, Podnikavá hlava, stáže pro studenty, propagace pozitivních zkušeností, specializovaná stipendia, </a:t>
            </a:r>
            <a:r>
              <a:rPr lang="cs-CZ" sz="2000" dirty="0" err="1" smtClean="0"/>
              <a:t>BusinessPoint</a:t>
            </a:r>
            <a:r>
              <a:rPr lang="cs-CZ" sz="2000" dirty="0" smtClean="0"/>
              <a:t> aj.</a:t>
            </a:r>
            <a:endParaRPr lang="cs-CZ" sz="2000" dirty="0"/>
          </a:p>
        </p:txBody>
      </p:sp>
      <p:sp>
        <p:nvSpPr>
          <p:cNvPr id="4" name="Zaoblený obdélníkový popisek 3"/>
          <p:cNvSpPr/>
          <p:nvPr/>
        </p:nvSpPr>
        <p:spPr>
          <a:xfrm>
            <a:off x="3741761" y="4687100"/>
            <a:ext cx="5050809" cy="1408457"/>
          </a:xfrm>
          <a:prstGeom prst="wedgeRoundRectCallout">
            <a:avLst>
              <a:gd name="adj1" fmla="val 25696"/>
              <a:gd name="adj2" fmla="val -66392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3762138" y="4791163"/>
            <a:ext cx="5030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/>
              <a:t>Nástroje připravované:  </a:t>
            </a:r>
            <a:r>
              <a:rPr lang="cs-CZ" sz="2000" dirty="0" err="1" smtClean="0"/>
              <a:t>koučink</a:t>
            </a:r>
            <a:r>
              <a:rPr lang="cs-CZ" sz="2000" dirty="0" smtClean="0"/>
              <a:t>, </a:t>
            </a:r>
            <a:r>
              <a:rPr lang="cs-CZ" sz="2000" dirty="0" err="1" smtClean="0"/>
              <a:t>skautink</a:t>
            </a:r>
            <a:r>
              <a:rPr lang="cs-CZ" sz="2000" dirty="0" smtClean="0"/>
              <a:t>, hub pro podnikatele, </a:t>
            </a:r>
            <a:r>
              <a:rPr lang="cs-CZ" sz="2000" dirty="0" err="1" smtClean="0"/>
              <a:t>seed</a:t>
            </a:r>
            <a:r>
              <a:rPr lang="cs-CZ" sz="2000" dirty="0" smtClean="0"/>
              <a:t> fond,  vzdělávání v oblasti </a:t>
            </a:r>
            <a:r>
              <a:rPr lang="cs-CZ" sz="2000" dirty="0" smtClean="0"/>
              <a:t>podnikavost  aj</a:t>
            </a:r>
            <a:r>
              <a:rPr lang="cs-CZ" sz="2000" dirty="0" smtClean="0"/>
              <a:t>.</a:t>
            </a:r>
            <a:endParaRPr lang="cs-C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b="1" dirty="0">
                <a:solidFill>
                  <a:srgbClr val="000099"/>
                </a:solidFill>
                <a:latin typeface="+mj-lt"/>
              </a:rPr>
              <a:t>OK4Inovace – </a:t>
            </a:r>
            <a:r>
              <a:rPr lang="cs-CZ" sz="3000" b="1" dirty="0" smtClean="0">
                <a:solidFill>
                  <a:srgbClr val="000099"/>
                </a:solidFill>
                <a:latin typeface="+mj-lt"/>
              </a:rPr>
              <a:t>nejbližší akce</a:t>
            </a:r>
            <a:endParaRPr lang="cs-CZ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>
                <a:solidFill>
                  <a:srgbClr val="000099"/>
                </a:solidFill>
              </a:rPr>
              <a:t>4.12. </a:t>
            </a:r>
            <a:r>
              <a:rPr lang="cs-CZ" sz="2200" dirty="0" smtClean="0">
                <a:solidFill>
                  <a:srgbClr val="000099"/>
                </a:solidFill>
              </a:rPr>
              <a:t>(Olomouc) </a:t>
            </a:r>
            <a:r>
              <a:rPr lang="cs-CZ" sz="2200" dirty="0" smtClean="0">
                <a:solidFill>
                  <a:srgbClr val="000099"/>
                </a:solidFill>
              </a:rPr>
              <a:t>– seminář pro žadatele o inovační vouchery </a:t>
            </a:r>
          </a:p>
          <a:p>
            <a:r>
              <a:rPr lang="cs-CZ" sz="2200" dirty="0" smtClean="0">
                <a:solidFill>
                  <a:srgbClr val="000099"/>
                </a:solidFill>
              </a:rPr>
              <a:t>Leden </a:t>
            </a:r>
            <a:r>
              <a:rPr lang="cs-CZ" sz="2200" dirty="0" smtClean="0">
                <a:solidFill>
                  <a:srgbClr val="000099"/>
                </a:solidFill>
              </a:rPr>
              <a:t>2013 – otevření výzvy na inovační vouchery pro podnikatele</a:t>
            </a:r>
          </a:p>
          <a:p>
            <a:r>
              <a:rPr lang="cs-CZ" sz="2200" dirty="0">
                <a:solidFill>
                  <a:srgbClr val="000099"/>
                </a:solidFill>
              </a:rPr>
              <a:t>Leden-červen 2013 </a:t>
            </a:r>
            <a:r>
              <a:rPr lang="cs-CZ" sz="2200" dirty="0" smtClean="0">
                <a:solidFill>
                  <a:srgbClr val="000099"/>
                </a:solidFill>
              </a:rPr>
              <a:t>– fóra na oblasti: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sz="2000" b="1" dirty="0" smtClean="0">
                <a:solidFill>
                  <a:srgbClr val="000099"/>
                </a:solidFill>
              </a:rPr>
              <a:t>medicína </a:t>
            </a:r>
            <a:r>
              <a:rPr lang="cs-CZ" sz="2000" b="1" dirty="0">
                <a:solidFill>
                  <a:srgbClr val="000099"/>
                </a:solidFill>
              </a:rPr>
              <a:t>&amp; </a:t>
            </a:r>
            <a:r>
              <a:rPr lang="cs-CZ" sz="2000" b="1" dirty="0" smtClean="0">
                <a:solidFill>
                  <a:srgbClr val="000099"/>
                </a:solidFill>
              </a:rPr>
              <a:t>biomedicína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sz="2000" b="1" dirty="0" smtClean="0">
                <a:solidFill>
                  <a:srgbClr val="000099"/>
                </a:solidFill>
              </a:rPr>
              <a:t>nové </a:t>
            </a:r>
            <a:r>
              <a:rPr lang="cs-CZ" sz="2000" b="1" dirty="0">
                <a:solidFill>
                  <a:srgbClr val="000099"/>
                </a:solidFill>
              </a:rPr>
              <a:t>materiály &amp; </a:t>
            </a:r>
            <a:r>
              <a:rPr lang="cs-CZ" sz="2000" b="1" dirty="0" smtClean="0">
                <a:solidFill>
                  <a:srgbClr val="000099"/>
                </a:solidFill>
              </a:rPr>
              <a:t>nanotechnologie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sz="2000" b="1" dirty="0" smtClean="0">
                <a:solidFill>
                  <a:srgbClr val="000099"/>
                </a:solidFill>
              </a:rPr>
              <a:t>byznys inovace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sz="2000" b="1" dirty="0" smtClean="0">
                <a:solidFill>
                  <a:srgbClr val="000099"/>
                </a:solidFill>
              </a:rPr>
              <a:t>ekonomika </a:t>
            </a:r>
            <a:r>
              <a:rPr lang="cs-CZ" sz="2000" b="1" dirty="0">
                <a:solidFill>
                  <a:srgbClr val="000099"/>
                </a:solidFill>
              </a:rPr>
              <a:t>&amp; management </a:t>
            </a:r>
            <a:r>
              <a:rPr lang="cs-CZ" sz="2000" b="1" dirty="0" smtClean="0">
                <a:solidFill>
                  <a:srgbClr val="000099"/>
                </a:solidFill>
              </a:rPr>
              <a:t>v </a:t>
            </a:r>
            <a:r>
              <a:rPr lang="cs-CZ" sz="2000" b="1" dirty="0">
                <a:solidFill>
                  <a:srgbClr val="000099"/>
                </a:solidFill>
              </a:rPr>
              <a:t>tržním prostředí </a:t>
            </a:r>
            <a:endParaRPr lang="cs-CZ" sz="2000" b="1" dirty="0" smtClean="0">
              <a:solidFill>
                <a:srgbClr val="000099"/>
              </a:solidFill>
            </a:endParaRPr>
          </a:p>
          <a:p>
            <a:r>
              <a:rPr lang="cs-CZ" sz="2200" dirty="0" smtClean="0">
                <a:solidFill>
                  <a:srgbClr val="000099"/>
                </a:solidFill>
              </a:rPr>
              <a:t>Více na </a:t>
            </a:r>
            <a:r>
              <a:rPr lang="cs-CZ" sz="2200" dirty="0" smtClean="0">
                <a:solidFill>
                  <a:srgbClr val="000099"/>
                </a:solidFill>
                <a:hlinkClick r:id="rId2"/>
              </a:rPr>
              <a:t>www.ok4inovace.cz</a:t>
            </a:r>
            <a:endParaRPr lang="cs-CZ" sz="22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2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3000" b="1" dirty="0" smtClean="0">
                <a:solidFill>
                  <a:srgbClr val="000099"/>
                </a:solidFill>
                <a:latin typeface="+mj-lt"/>
              </a:rPr>
              <a:t>Děkuji za pozornost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229600" cy="452596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cs-CZ" sz="2000" b="1" dirty="0" smtClean="0">
              <a:solidFill>
                <a:srgbClr val="00206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cs-CZ" sz="2000" b="1" dirty="0" smtClean="0">
              <a:solidFill>
                <a:srgbClr val="002060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cs-CZ" b="1" i="1" dirty="0" smtClean="0">
                <a:solidFill>
                  <a:srgbClr val="000099"/>
                </a:solidFill>
              </a:rPr>
              <a:t>Ing. Jiří Rudolf</a:t>
            </a:r>
            <a:endParaRPr lang="cs-CZ" b="1" i="1" dirty="0">
              <a:solidFill>
                <a:srgbClr val="000099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cs-CZ" b="1" i="1" dirty="0">
                <a:solidFill>
                  <a:srgbClr val="000099"/>
                </a:solidFill>
              </a:rPr>
              <a:t>OK4Inovace</a:t>
            </a:r>
          </a:p>
          <a:p>
            <a:pPr algn="ctr">
              <a:lnSpc>
                <a:spcPct val="80000"/>
              </a:lnSpc>
              <a:buNone/>
            </a:pPr>
            <a:r>
              <a:rPr lang="cs-CZ" b="1" i="1" dirty="0">
                <a:solidFill>
                  <a:srgbClr val="000099"/>
                </a:solidFill>
              </a:rPr>
              <a:t>Jeremenkova 1211/40b</a:t>
            </a:r>
          </a:p>
          <a:p>
            <a:pPr algn="ctr">
              <a:lnSpc>
                <a:spcPct val="80000"/>
              </a:lnSpc>
              <a:buNone/>
            </a:pPr>
            <a:r>
              <a:rPr lang="cs-CZ" b="1" i="1" dirty="0">
                <a:solidFill>
                  <a:srgbClr val="000099"/>
                </a:solidFill>
              </a:rPr>
              <a:t>779 00 Olomouc</a:t>
            </a:r>
          </a:p>
          <a:p>
            <a:pPr algn="ctr">
              <a:lnSpc>
                <a:spcPct val="80000"/>
              </a:lnSpc>
              <a:buNone/>
            </a:pPr>
            <a:r>
              <a:rPr lang="cs-CZ" b="1" i="1" dirty="0">
                <a:solidFill>
                  <a:srgbClr val="000099"/>
                </a:solidFill>
              </a:rPr>
              <a:t>+420 </a:t>
            </a:r>
            <a:r>
              <a:rPr lang="cs-CZ" b="1" i="1" dirty="0" smtClean="0">
                <a:solidFill>
                  <a:srgbClr val="000099"/>
                </a:solidFill>
              </a:rPr>
              <a:t>587 432 012</a:t>
            </a:r>
            <a:endParaRPr lang="cs-CZ" b="1" i="1" dirty="0">
              <a:solidFill>
                <a:srgbClr val="000099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cs-CZ" b="1" i="1" dirty="0" smtClean="0">
                <a:solidFill>
                  <a:srgbClr val="000099"/>
                </a:solidFill>
              </a:rPr>
              <a:t>rudolf@ok4inovace.cz</a:t>
            </a:r>
            <a:endParaRPr lang="cs-CZ" b="1" i="1" dirty="0">
              <a:solidFill>
                <a:srgbClr val="000099"/>
              </a:solidFill>
            </a:endParaRPr>
          </a:p>
          <a:p>
            <a:pPr lvl="4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cs-CZ" sz="2400" b="1" i="1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9874</TotalTime>
  <Words>360</Words>
  <Application>Microsoft Office PowerPoint</Application>
  <PresentationFormat>Předvádění na obrazovce (4:3)</PresentationFormat>
  <Paragraphs>84</Paragraphs>
  <Slides>12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3</vt:i4>
      </vt:variant>
      <vt:variant>
        <vt:lpstr>Nadpisy snímků</vt:lpstr>
      </vt:variant>
      <vt:variant>
        <vt:i4>12</vt:i4>
      </vt:variant>
    </vt:vector>
  </HeadingPairs>
  <TitlesOfParts>
    <vt:vector size="15" baseType="lpstr">
      <vt:lpstr>Exekutivní</vt:lpstr>
      <vt:lpstr>Office Theme</vt:lpstr>
      <vt:lpstr>1_Exekutivní</vt:lpstr>
      <vt:lpstr>Podpora inovací  v Olomouckém kraji    </vt:lpstr>
      <vt:lpstr>Ekonomická situace kraje</vt:lpstr>
      <vt:lpstr>Ambice Olomouckého kraje  </vt:lpstr>
      <vt:lpstr>Důvody pro vznik RIS</vt:lpstr>
      <vt:lpstr>Prezentace aplikace PowerPoint</vt:lpstr>
      <vt:lpstr>Prezentace aplikace PowerPoint</vt:lpstr>
      <vt:lpstr>Struktura Akčního plánu RIS</vt:lpstr>
      <vt:lpstr>OK4Inovace</vt:lpstr>
      <vt:lpstr>OK4Inovace - rok 2012</vt:lpstr>
      <vt:lpstr>Naplňování Akčního plánu RIS v roce 2012</vt:lpstr>
      <vt:lpstr>OK4Inovace – nejbližší akce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Jana</dc:creator>
  <cp:lastModifiedBy>Veronika Vaňková</cp:lastModifiedBy>
  <cp:revision>281</cp:revision>
  <cp:lastPrinted>2012-11-27T05:33:37Z</cp:lastPrinted>
  <dcterms:created xsi:type="dcterms:W3CDTF">2008-01-15T11:19:01Z</dcterms:created>
  <dcterms:modified xsi:type="dcterms:W3CDTF">2012-11-27T05:35:38Z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SDescription">
    <vt:lpwstr/>
  </property>
  <property fmtid="{D5CDD505-2E9C-101B-9397-08002B2CF9AE}" pid="3" name="Owner">
    <vt:lpwstr/>
  </property>
  <property fmtid="{D5CDD505-2E9C-101B-9397-08002B2CF9AE}" pid="4" name="Status">
    <vt:lpwstr/>
  </property>
</Properties>
</file>