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8" r:id="rId3"/>
    <p:sldId id="265" r:id="rId4"/>
    <p:sldId id="259" r:id="rId5"/>
    <p:sldId id="271" r:id="rId6"/>
    <p:sldId id="261" r:id="rId7"/>
    <p:sldId id="267" r:id="rId8"/>
    <p:sldId id="260" r:id="rId9"/>
    <p:sldId id="268" r:id="rId10"/>
    <p:sldId id="269" r:id="rId11"/>
    <p:sldId id="263" r:id="rId12"/>
    <p:sldId id="262" r:id="rId13"/>
    <p:sldId id="264" r:id="rId14"/>
  </p:sldIdLst>
  <p:sldSz cx="9144000" cy="6858000" type="screen4x3"/>
  <p:notesSz cx="6797675" cy="9928225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A"/>
    <a:srgbClr val="FF9900"/>
    <a:srgbClr val="003994"/>
    <a:srgbClr val="FFFF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2" autoAdjust="0"/>
  </p:normalViewPr>
  <p:slideViewPr>
    <p:cSldViewPr>
      <p:cViewPr>
        <p:scale>
          <a:sx n="100" d="100"/>
          <a:sy n="100" d="100"/>
        </p:scale>
        <p:origin x="-300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2022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4" y="0"/>
            <a:ext cx="2945659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0091"/>
            <a:ext cx="2945659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4" y="9430091"/>
            <a:ext cx="2945659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18500F9-A1A1-4A25-AF36-5EC877501937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27557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6675"/>
            <a:ext cx="7772400" cy="1470025"/>
          </a:xfrm>
        </p:spPr>
        <p:txBody>
          <a:bodyPr/>
          <a:lstStyle>
            <a:lvl1pPr>
              <a:defRPr>
                <a:solidFill>
                  <a:srgbClr val="33339A"/>
                </a:solidFill>
              </a:defRPr>
            </a:lvl1pPr>
          </a:lstStyle>
          <a:p>
            <a:pPr lvl="0"/>
            <a:r>
              <a:rPr lang="cs-CZ" noProof="0" smtClean="0"/>
              <a:t>Klepnutím lze upravit styl předlohy nadpisů.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92600"/>
            <a:ext cx="6400800" cy="1346200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rgbClr val="33339A"/>
                </a:solidFill>
              </a:defRPr>
            </a:lvl1pPr>
          </a:lstStyle>
          <a:p>
            <a:pPr lvl="0"/>
            <a:r>
              <a:rPr lang="cs-CZ" noProof="0" smtClean="0"/>
              <a:t>Klepnutím lze upravit styl předlohy podnadpisů.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22AA98-61CD-4DAD-8CC4-5A2698D788E0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123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C3B8B6-0097-45E8-AB2C-9CA487362C64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6886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557338"/>
            <a:ext cx="4105275" cy="4568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714875" y="1557338"/>
            <a:ext cx="4105275" cy="4568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950FA2-1B58-4157-9E1B-3FF0DAE222B4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7154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BC60A-82A1-4F74-9D33-D415579EC253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0086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B7FE01-C86A-47BE-987A-F094436EF98D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3876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79052-5532-4939-8EE0-10525285F560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49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A8EE02-8FA2-4EFB-B814-9215BA02D651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0376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E5B7CA-04BC-4B5F-B21E-2CBFD5C3F3B7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811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2FC3D6-47F9-4966-88AB-9B9ECBA57A82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2099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29413" y="115888"/>
            <a:ext cx="2090737" cy="601027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119813" cy="601027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97B7FA-1170-469A-8735-A307AD051091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796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14563" y="115888"/>
            <a:ext cx="46815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57338"/>
            <a:ext cx="8362950" cy="456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725738" y="63373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3994"/>
                </a:solidFill>
              </a:defRPr>
            </a:lvl1pPr>
          </a:lstStyle>
          <a:p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2075" y="6337300"/>
            <a:ext cx="3327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3994"/>
                </a:solidFill>
              </a:defRPr>
            </a:lvl1pPr>
          </a:lstStyle>
          <a:p>
            <a:endParaRPr 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24300" y="63373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3994"/>
                </a:solidFill>
              </a:defRPr>
            </a:lvl1pPr>
          </a:lstStyle>
          <a:p>
            <a:fld id="{4B3508B6-622E-443B-849D-AE824FB860E6}" type="slidenum">
              <a:rPr lang="cs-CZ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994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 b="1">
          <a:solidFill>
            <a:srgbClr val="003994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200" b="1">
          <a:solidFill>
            <a:srgbClr val="003994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200" b="1">
          <a:solidFill>
            <a:srgbClr val="003994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200" b="1">
          <a:solidFill>
            <a:srgbClr val="003994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3994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3994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3994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3994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 b="1">
          <a:solidFill>
            <a:srgbClr val="FF99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 b="1">
          <a:solidFill>
            <a:srgbClr val="003994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rgbClr val="003994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b="1">
          <a:solidFill>
            <a:srgbClr val="003994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03994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03994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03994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03994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03994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r-olomoucky.cz/inovace" TargetMode="External"/><Relationship Id="rId2" Type="http://schemas.openxmlformats.org/officeDocument/2006/relationships/hyperlink" Target="mailto:h.hubackova@kr-olomoucky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3429000"/>
            <a:ext cx="7772400" cy="792088"/>
          </a:xfrm>
        </p:spPr>
        <p:txBody>
          <a:bodyPr/>
          <a:lstStyle/>
          <a:p>
            <a:r>
              <a:rPr lang="cs-CZ" dirty="0" smtClean="0"/>
              <a:t>Inovační vouchery v Olomouckém kraji</a:t>
            </a:r>
            <a:endParaRPr lang="cs-CZ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648" y="4365104"/>
            <a:ext cx="6400800" cy="1562224"/>
          </a:xfrm>
        </p:spPr>
        <p:txBody>
          <a:bodyPr/>
          <a:lstStyle/>
          <a:p>
            <a:r>
              <a:rPr lang="cs-CZ" dirty="0" smtClean="0"/>
              <a:t>Konference VĚDA V OLOMOUCI - 27. 11. 2012</a:t>
            </a:r>
          </a:p>
          <a:p>
            <a:r>
              <a:rPr lang="cs-CZ" dirty="0" smtClean="0"/>
              <a:t>Přírodovědecká fakulta</a:t>
            </a:r>
          </a:p>
          <a:p>
            <a:r>
              <a:rPr lang="cs-CZ" dirty="0" smtClean="0"/>
              <a:t>17. listopadu 12, Olomouc</a:t>
            </a:r>
          </a:p>
          <a:p>
            <a:r>
              <a:rPr lang="cs-CZ" sz="2400" dirty="0" smtClean="0"/>
              <a:t>Ing. Marta Novotná</a:t>
            </a:r>
            <a:endParaRPr lang="cs-CZ" sz="2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484784"/>
            <a:ext cx="2540000" cy="1905000"/>
          </a:xfrm>
          <a:prstGeom prst="rect">
            <a:avLst/>
          </a:prstGeom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021288"/>
            <a:ext cx="113347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424862" cy="4969023"/>
          </a:xfrm>
        </p:spPr>
        <p:txBody>
          <a:bodyPr/>
          <a:lstStyle/>
          <a:p>
            <a:pPr marL="0" indent="0">
              <a:buNone/>
            </a:pPr>
            <a:r>
              <a:rPr lang="cs-CZ" sz="2600" u="sng" dirty="0" smtClean="0">
                <a:solidFill>
                  <a:srgbClr val="33339A"/>
                </a:solidFill>
              </a:rPr>
              <a:t>Inovační voucher</a:t>
            </a:r>
          </a:p>
          <a:p>
            <a:pPr marL="0" indent="0" algn="just">
              <a:buNone/>
            </a:pPr>
            <a:r>
              <a:rPr lang="cs-CZ" dirty="0" smtClean="0"/>
              <a:t>Finanční nástroj </a:t>
            </a:r>
            <a:r>
              <a:rPr lang="cs-CZ" dirty="0" smtClean="0">
                <a:solidFill>
                  <a:srgbClr val="33339A"/>
                </a:solidFill>
              </a:rPr>
              <a:t>na podporu spolupráce </a:t>
            </a:r>
            <a:r>
              <a:rPr lang="cs-CZ" dirty="0">
                <a:solidFill>
                  <a:srgbClr val="33339A"/>
                </a:solidFill>
              </a:rPr>
              <a:t> </a:t>
            </a:r>
            <a:r>
              <a:rPr lang="cs-CZ" dirty="0" smtClean="0">
                <a:solidFill>
                  <a:srgbClr val="33339A"/>
                </a:solidFill>
              </a:rPr>
              <a:t> podnikatelských subjektů z Olomouckého kraje s vysokoškolskými institucemi (dále jen </a:t>
            </a:r>
            <a:r>
              <a:rPr lang="cs-CZ" dirty="0" err="1" smtClean="0">
                <a:solidFill>
                  <a:srgbClr val="33339A"/>
                </a:solidFill>
              </a:rPr>
              <a:t>VaV</a:t>
            </a:r>
            <a:r>
              <a:rPr lang="cs-CZ" dirty="0" smtClean="0">
                <a:solidFill>
                  <a:srgbClr val="33339A"/>
                </a:solidFill>
              </a:rPr>
              <a:t>) z celé České republiky. </a:t>
            </a:r>
          </a:p>
          <a:p>
            <a:pPr marL="0" indent="0" algn="just">
              <a:buNone/>
            </a:pPr>
            <a:r>
              <a:rPr lang="cs-CZ" dirty="0" smtClean="0"/>
              <a:t>Účel </a:t>
            </a:r>
            <a:r>
              <a:rPr lang="cs-CZ" dirty="0">
                <a:solidFill>
                  <a:srgbClr val="003994"/>
                </a:solidFill>
              </a:rPr>
              <a:t>–</a:t>
            </a:r>
            <a:r>
              <a:rPr lang="cs-CZ" dirty="0" smtClean="0">
                <a:solidFill>
                  <a:srgbClr val="33339A"/>
                </a:solidFill>
              </a:rPr>
              <a:t> nákup znalostí, služeb, technologií apod. dodávaných vysokou školou podnikatelskému subjektu, které napomáhají zvyšovat inovační potenciál firmy.</a:t>
            </a:r>
          </a:p>
          <a:p>
            <a:pPr marL="0" indent="0" algn="just">
              <a:buNone/>
            </a:pPr>
            <a:r>
              <a:rPr lang="cs-CZ" smtClean="0"/>
              <a:t>Cíl </a:t>
            </a:r>
            <a:r>
              <a:rPr lang="cs-CZ" dirty="0" smtClean="0">
                <a:solidFill>
                  <a:srgbClr val="33339A"/>
                </a:solidFill>
              </a:rPr>
              <a:t>– navázat novou spolupráci podnikatelských subjektů </a:t>
            </a:r>
            <a:r>
              <a:rPr lang="cs-CZ" dirty="0">
                <a:solidFill>
                  <a:srgbClr val="33339A"/>
                </a:solidFill>
              </a:rPr>
              <a:t>s</a:t>
            </a:r>
            <a:r>
              <a:rPr lang="cs-CZ" dirty="0" smtClean="0">
                <a:solidFill>
                  <a:srgbClr val="33339A"/>
                </a:solidFill>
              </a:rPr>
              <a:t> </a:t>
            </a:r>
            <a:r>
              <a:rPr lang="cs-CZ" dirty="0" err="1" smtClean="0">
                <a:solidFill>
                  <a:srgbClr val="33339A"/>
                </a:solidFill>
              </a:rPr>
              <a:t>VaV</a:t>
            </a:r>
            <a:r>
              <a:rPr lang="cs-CZ" dirty="0" smtClean="0">
                <a:solidFill>
                  <a:srgbClr val="33339A"/>
                </a:solidFill>
              </a:rPr>
              <a:t> a motivovat je k dalším společným projektům (aktivitám).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9900"/>
                </a:solidFill>
              </a:rPr>
              <a:t>Inovační vouchery        v Olomouckém kraji</a:t>
            </a:r>
            <a:endParaRPr lang="cs-CZ" dirty="0">
              <a:solidFill>
                <a:srgbClr val="FF9900"/>
              </a:solidFill>
            </a:endParaRPr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021288"/>
            <a:ext cx="113347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 smtClean="0">
                <a:solidFill>
                  <a:srgbClr val="FF9900"/>
                </a:solidFill>
              </a:rPr>
              <a:t>Subjekty zapojené do projektu</a:t>
            </a:r>
            <a:endParaRPr lang="cs-CZ" sz="3000" dirty="0">
              <a:solidFill>
                <a:srgbClr val="FF99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itchFamily="34" charset="0"/>
              <a:buChar char="•"/>
            </a:pPr>
            <a:endParaRPr lang="cs-CZ" dirty="0" smtClean="0">
              <a:solidFill>
                <a:srgbClr val="33339A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cs-CZ" dirty="0" smtClean="0">
                <a:solidFill>
                  <a:srgbClr val="33339A"/>
                </a:solidFill>
              </a:rPr>
              <a:t>Olomoucký kraj – poskytovatel finančního voucheru</a:t>
            </a:r>
          </a:p>
          <a:p>
            <a:pPr algn="just">
              <a:buFont typeface="Arial" pitchFamily="34" charset="0"/>
              <a:buChar char="•"/>
            </a:pPr>
            <a:r>
              <a:rPr lang="cs-CZ" dirty="0" smtClean="0">
                <a:solidFill>
                  <a:srgbClr val="33339A"/>
                </a:solidFill>
              </a:rPr>
              <a:t>Statutární město Olomouc – finanční partner projektu</a:t>
            </a:r>
          </a:p>
          <a:p>
            <a:pPr algn="just">
              <a:buFont typeface="Arial" pitchFamily="34" charset="0"/>
              <a:buChar char="•"/>
            </a:pPr>
            <a:r>
              <a:rPr lang="cs-CZ" dirty="0" smtClean="0">
                <a:solidFill>
                  <a:srgbClr val="33339A"/>
                </a:solidFill>
              </a:rPr>
              <a:t>Úřad Regionální rady – poskytovatel dotace, který přijímá žádosti o inovační voucher, zajišťuje administrativní kontrolu, hodnocení a schvalování žádostí o inovační voucher</a:t>
            </a:r>
          </a:p>
          <a:p>
            <a:pPr algn="just">
              <a:buFont typeface="Arial" pitchFamily="34" charset="0"/>
              <a:buChar char="•"/>
            </a:pPr>
            <a:r>
              <a:rPr lang="cs-CZ" dirty="0" smtClean="0">
                <a:solidFill>
                  <a:srgbClr val="33339A"/>
                </a:solidFill>
              </a:rPr>
              <a:t>OK4Inovace – podpora v oblasti „komunikační strategie“, poskytování individuální komunikace         a s podnikateli a vysokými školami.</a:t>
            </a:r>
          </a:p>
          <a:p>
            <a:pPr>
              <a:buNone/>
            </a:pPr>
            <a:endParaRPr lang="cs-CZ" u="sng" dirty="0">
              <a:solidFill>
                <a:srgbClr val="33339A"/>
              </a:solidFill>
            </a:endParaRP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021288"/>
            <a:ext cx="113347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84313"/>
            <a:ext cx="8424614" cy="4969023"/>
          </a:xfrm>
        </p:spPr>
        <p:txBody>
          <a:bodyPr/>
          <a:lstStyle/>
          <a:p>
            <a:pPr marL="0" indent="0" algn="just">
              <a:buNone/>
            </a:pPr>
            <a:r>
              <a:rPr lang="cs-CZ" sz="2600" b="0" dirty="0">
                <a:solidFill>
                  <a:srgbClr val="33339A"/>
                </a:solidFill>
              </a:rPr>
              <a:t> </a:t>
            </a:r>
            <a:r>
              <a:rPr lang="cs-CZ" sz="2600" b="0" dirty="0" smtClean="0">
                <a:solidFill>
                  <a:srgbClr val="33339A"/>
                </a:solidFill>
              </a:rPr>
              <a:t>   </a:t>
            </a:r>
            <a:r>
              <a:rPr lang="cs-CZ" u="sng" dirty="0" smtClean="0">
                <a:solidFill>
                  <a:srgbClr val="33339A"/>
                </a:solidFill>
              </a:rPr>
              <a:t>Finanční plán projektu:</a:t>
            </a:r>
          </a:p>
          <a:p>
            <a:pPr marL="457200" lvl="1" indent="0" algn="just">
              <a:buNone/>
            </a:pPr>
            <a:r>
              <a:rPr lang="cs-CZ" dirty="0" smtClean="0">
                <a:solidFill>
                  <a:srgbClr val="33339A"/>
                </a:solidFill>
              </a:rPr>
              <a:t>Celkové výdaje: 6, 67 mil. Kč; 	</a:t>
            </a:r>
          </a:p>
          <a:p>
            <a:pPr marL="457200" lvl="1" indent="0" algn="just">
              <a:buNone/>
            </a:pPr>
            <a:r>
              <a:rPr lang="cs-CZ" dirty="0">
                <a:solidFill>
                  <a:srgbClr val="33339A"/>
                </a:solidFill>
              </a:rPr>
              <a:t>z</a:t>
            </a:r>
            <a:r>
              <a:rPr lang="cs-CZ" dirty="0" smtClean="0">
                <a:solidFill>
                  <a:srgbClr val="33339A"/>
                </a:solidFill>
              </a:rPr>
              <a:t> toho:</a:t>
            </a:r>
          </a:p>
          <a:p>
            <a:pPr marL="457200" lvl="1" indent="0" algn="just">
              <a:buNone/>
            </a:pPr>
            <a:r>
              <a:rPr lang="cs-CZ" dirty="0" smtClean="0">
                <a:solidFill>
                  <a:srgbClr val="33339A"/>
                </a:solidFill>
              </a:rPr>
              <a:t>- dotace ROP SM: 5 mil. Kč </a:t>
            </a:r>
          </a:p>
          <a:p>
            <a:pPr marL="457200" lvl="1" indent="0" algn="just">
              <a:buNone/>
            </a:pPr>
            <a:r>
              <a:rPr lang="cs-CZ" dirty="0" smtClean="0">
                <a:solidFill>
                  <a:srgbClr val="33339A"/>
                </a:solidFill>
              </a:rPr>
              <a:t>- vlastní zdroje Olomouckého kraje: 1,167 mil. Kč</a:t>
            </a:r>
          </a:p>
          <a:p>
            <a:pPr marL="457200" lvl="1" indent="0" algn="just">
              <a:buNone/>
            </a:pPr>
            <a:r>
              <a:rPr lang="cs-CZ" dirty="0" smtClean="0">
                <a:solidFill>
                  <a:srgbClr val="33339A"/>
                </a:solidFill>
              </a:rPr>
              <a:t>- příspěvek statutární město Olomouc: 500 tis. Kč</a:t>
            </a:r>
          </a:p>
          <a:p>
            <a:pPr marL="0" lvl="1" indent="0" algn="just">
              <a:buNone/>
            </a:pPr>
            <a:r>
              <a:rPr lang="cs-CZ" dirty="0">
                <a:solidFill>
                  <a:srgbClr val="33339A"/>
                </a:solidFill>
              </a:rPr>
              <a:t> </a:t>
            </a:r>
            <a:r>
              <a:rPr lang="cs-CZ" dirty="0" smtClean="0">
                <a:solidFill>
                  <a:srgbClr val="33339A"/>
                </a:solidFill>
              </a:rPr>
              <a:t>    </a:t>
            </a:r>
            <a:r>
              <a:rPr lang="cs-CZ" u="sng" dirty="0" smtClean="0">
                <a:solidFill>
                  <a:srgbClr val="33339A"/>
                </a:solidFill>
              </a:rPr>
              <a:t>Přehled financování inovačního </a:t>
            </a:r>
            <a:r>
              <a:rPr lang="cs-CZ" u="sng" dirty="0">
                <a:solidFill>
                  <a:srgbClr val="33339A"/>
                </a:solidFill>
              </a:rPr>
              <a:t>voucheru (bez DPH</a:t>
            </a:r>
            <a:r>
              <a:rPr lang="cs-CZ" u="sng" dirty="0" smtClean="0">
                <a:solidFill>
                  <a:srgbClr val="33339A"/>
                </a:solidFill>
              </a:rPr>
              <a:t>):</a:t>
            </a:r>
          </a:p>
          <a:p>
            <a:pPr lvl="1" algn="just">
              <a:buFont typeface="Arial" pitchFamily="34" charset="0"/>
              <a:buChar char="•"/>
            </a:pPr>
            <a:r>
              <a:rPr lang="cs-CZ" dirty="0" smtClean="0">
                <a:solidFill>
                  <a:srgbClr val="33339A"/>
                </a:solidFill>
              </a:rPr>
              <a:t>maximální hodnota voucheru 199 tis. Kč </a:t>
            </a:r>
          </a:p>
          <a:p>
            <a:pPr lvl="1" algn="just">
              <a:buFont typeface="Arial" pitchFamily="34" charset="0"/>
              <a:buChar char="•"/>
            </a:pPr>
            <a:r>
              <a:rPr lang="cs-CZ" dirty="0" smtClean="0">
                <a:solidFill>
                  <a:srgbClr val="33339A"/>
                </a:solidFill>
              </a:rPr>
              <a:t>dotace z veřejných zdrojů 149 tis. Kč</a:t>
            </a:r>
          </a:p>
          <a:p>
            <a:pPr lvl="1" algn="just">
              <a:buFont typeface="Arial" pitchFamily="34" charset="0"/>
              <a:buChar char="•"/>
            </a:pPr>
            <a:r>
              <a:rPr lang="cs-CZ" dirty="0" smtClean="0">
                <a:solidFill>
                  <a:srgbClr val="33339A"/>
                </a:solidFill>
              </a:rPr>
              <a:t>spoluúčast podnikatele 50 tis. Kč</a:t>
            </a:r>
            <a:endParaRPr lang="cs-CZ" dirty="0">
              <a:solidFill>
                <a:srgbClr val="33339A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 smtClean="0">
                <a:solidFill>
                  <a:srgbClr val="FF9900"/>
                </a:solidFill>
              </a:rPr>
              <a:t>Přehled financování</a:t>
            </a:r>
            <a:endParaRPr lang="cs-CZ" sz="3000" dirty="0">
              <a:solidFill>
                <a:srgbClr val="FF9900"/>
              </a:solidFill>
            </a:endParaRP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021288"/>
            <a:ext cx="113347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88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84313"/>
            <a:ext cx="8424614" cy="4969023"/>
          </a:xfrm>
        </p:spPr>
        <p:txBody>
          <a:bodyPr/>
          <a:lstStyle/>
          <a:p>
            <a:pPr lvl="0"/>
            <a:endParaRPr lang="cs-CZ" sz="1800" i="1" dirty="0" smtClean="0">
              <a:solidFill>
                <a:srgbClr val="33339A"/>
              </a:solidFill>
            </a:endParaRPr>
          </a:p>
          <a:p>
            <a:pPr lvl="0"/>
            <a:r>
              <a:rPr lang="x-none" sz="1800" i="1" smtClean="0">
                <a:solidFill>
                  <a:srgbClr val="33339A"/>
                </a:solidFill>
              </a:rPr>
              <a:t>Univerzita </a:t>
            </a:r>
            <a:r>
              <a:rPr lang="x-none" sz="1800" i="1">
                <a:solidFill>
                  <a:srgbClr val="33339A"/>
                </a:solidFill>
              </a:rPr>
              <a:t>Palackého v Olomouci </a:t>
            </a:r>
            <a:endParaRPr lang="cs-CZ" sz="1800" i="1" dirty="0" smtClean="0">
              <a:solidFill>
                <a:srgbClr val="33339A"/>
              </a:solidFill>
            </a:endParaRPr>
          </a:p>
          <a:p>
            <a:pPr lvl="0"/>
            <a:r>
              <a:rPr lang="x-none" sz="1800" i="1" smtClean="0">
                <a:solidFill>
                  <a:srgbClr val="33339A"/>
                </a:solidFill>
              </a:rPr>
              <a:t>Moravská </a:t>
            </a:r>
            <a:r>
              <a:rPr lang="x-none" sz="1800" i="1">
                <a:solidFill>
                  <a:srgbClr val="33339A"/>
                </a:solidFill>
              </a:rPr>
              <a:t>vysoká škola Olomouc </a:t>
            </a:r>
            <a:endParaRPr lang="cs-CZ" sz="1800" i="1" dirty="0" smtClean="0">
              <a:solidFill>
                <a:srgbClr val="33339A"/>
              </a:solidFill>
            </a:endParaRPr>
          </a:p>
          <a:p>
            <a:pPr lvl="0"/>
            <a:r>
              <a:rPr lang="x-none" sz="1800" i="1" smtClean="0">
                <a:solidFill>
                  <a:srgbClr val="33339A"/>
                </a:solidFill>
              </a:rPr>
              <a:t>Vysoké </a:t>
            </a:r>
            <a:r>
              <a:rPr lang="x-none" sz="1800" i="1">
                <a:solidFill>
                  <a:srgbClr val="33339A"/>
                </a:solidFill>
              </a:rPr>
              <a:t>učení technické v Brně </a:t>
            </a:r>
            <a:endParaRPr lang="cs-CZ" sz="1800" i="1" dirty="0" smtClean="0">
              <a:solidFill>
                <a:srgbClr val="33339A"/>
              </a:solidFill>
            </a:endParaRPr>
          </a:p>
          <a:p>
            <a:pPr lvl="0"/>
            <a:r>
              <a:rPr lang="x-none" sz="1800" i="1" smtClean="0">
                <a:solidFill>
                  <a:srgbClr val="33339A"/>
                </a:solidFill>
              </a:rPr>
              <a:t>Vysoká </a:t>
            </a:r>
            <a:r>
              <a:rPr lang="x-none" sz="1800" i="1">
                <a:solidFill>
                  <a:srgbClr val="33339A"/>
                </a:solidFill>
              </a:rPr>
              <a:t>škola báňská - Technická univerzita Ostrava </a:t>
            </a:r>
            <a:endParaRPr lang="cs-CZ" sz="1800" i="1" dirty="0" smtClean="0">
              <a:solidFill>
                <a:srgbClr val="33339A"/>
              </a:solidFill>
            </a:endParaRPr>
          </a:p>
          <a:p>
            <a:pPr lvl="0"/>
            <a:r>
              <a:rPr lang="x-none" sz="1800" i="1" smtClean="0">
                <a:solidFill>
                  <a:srgbClr val="33339A"/>
                </a:solidFill>
              </a:rPr>
              <a:t>Mendelova </a:t>
            </a:r>
            <a:r>
              <a:rPr lang="x-none" sz="1800" i="1">
                <a:solidFill>
                  <a:srgbClr val="33339A"/>
                </a:solidFill>
              </a:rPr>
              <a:t>univerzita v Brně </a:t>
            </a:r>
            <a:endParaRPr lang="cs-CZ" sz="1800" i="1" dirty="0" smtClean="0">
              <a:solidFill>
                <a:srgbClr val="33339A"/>
              </a:solidFill>
            </a:endParaRPr>
          </a:p>
          <a:p>
            <a:pPr lvl="0"/>
            <a:r>
              <a:rPr lang="x-none" sz="1800" i="1" smtClean="0">
                <a:solidFill>
                  <a:srgbClr val="33339A"/>
                </a:solidFill>
              </a:rPr>
              <a:t>Masarykova </a:t>
            </a:r>
            <a:r>
              <a:rPr lang="x-none" sz="1800" i="1">
                <a:solidFill>
                  <a:srgbClr val="33339A"/>
                </a:solidFill>
              </a:rPr>
              <a:t>univerzita Brno </a:t>
            </a:r>
            <a:endParaRPr lang="cs-CZ" sz="1800" i="1" dirty="0" smtClean="0">
              <a:solidFill>
                <a:srgbClr val="33339A"/>
              </a:solidFill>
            </a:endParaRPr>
          </a:p>
          <a:p>
            <a:pPr lvl="0"/>
            <a:r>
              <a:rPr lang="x-none" sz="1800" i="1" smtClean="0">
                <a:solidFill>
                  <a:srgbClr val="33339A"/>
                </a:solidFill>
              </a:rPr>
              <a:t>Univerzita </a:t>
            </a:r>
            <a:r>
              <a:rPr lang="x-none" sz="1800" i="1">
                <a:solidFill>
                  <a:srgbClr val="33339A"/>
                </a:solidFill>
              </a:rPr>
              <a:t>Tomáše Bati ve Zlíně </a:t>
            </a:r>
            <a:endParaRPr lang="cs-CZ" sz="1800" i="1" dirty="0" smtClean="0">
              <a:solidFill>
                <a:srgbClr val="33339A"/>
              </a:solidFill>
            </a:endParaRPr>
          </a:p>
          <a:p>
            <a:pPr lvl="0"/>
            <a:r>
              <a:rPr lang="x-none" sz="1800" i="1" smtClean="0">
                <a:solidFill>
                  <a:srgbClr val="33339A"/>
                </a:solidFill>
              </a:rPr>
              <a:t>Ostravská </a:t>
            </a:r>
            <a:r>
              <a:rPr lang="x-none" sz="1800" i="1">
                <a:solidFill>
                  <a:srgbClr val="33339A"/>
                </a:solidFill>
              </a:rPr>
              <a:t>univerzita v Ostravě </a:t>
            </a:r>
            <a:endParaRPr lang="cs-CZ" sz="1800" i="1" dirty="0" smtClean="0">
              <a:solidFill>
                <a:srgbClr val="33339A"/>
              </a:solidFill>
            </a:endParaRPr>
          </a:p>
          <a:p>
            <a:pPr lvl="0"/>
            <a:r>
              <a:rPr lang="x-none" sz="1800" i="1" smtClean="0">
                <a:solidFill>
                  <a:srgbClr val="33339A"/>
                </a:solidFill>
              </a:rPr>
              <a:t>Univerzita </a:t>
            </a:r>
            <a:r>
              <a:rPr lang="x-none" sz="1800" i="1">
                <a:solidFill>
                  <a:srgbClr val="33339A"/>
                </a:solidFill>
              </a:rPr>
              <a:t>Hradec Králové </a:t>
            </a:r>
            <a:endParaRPr lang="cs-CZ" sz="1800" i="1" dirty="0" smtClean="0">
              <a:solidFill>
                <a:srgbClr val="33339A"/>
              </a:solidFill>
            </a:endParaRPr>
          </a:p>
          <a:p>
            <a:pPr lvl="0"/>
            <a:r>
              <a:rPr lang="x-none" sz="1800" i="1" smtClean="0">
                <a:solidFill>
                  <a:srgbClr val="33339A"/>
                </a:solidFill>
              </a:rPr>
              <a:t>České </a:t>
            </a:r>
            <a:r>
              <a:rPr lang="x-none" sz="1800" i="1">
                <a:solidFill>
                  <a:srgbClr val="33339A"/>
                </a:solidFill>
              </a:rPr>
              <a:t>vysoké učení technické v Praze </a:t>
            </a:r>
            <a:endParaRPr lang="cs-CZ" sz="1800" i="1" dirty="0" smtClean="0">
              <a:solidFill>
                <a:srgbClr val="33339A"/>
              </a:solidFill>
            </a:endParaRPr>
          </a:p>
          <a:p>
            <a:pPr lvl="0"/>
            <a:r>
              <a:rPr lang="x-none" sz="1800" i="1" smtClean="0">
                <a:solidFill>
                  <a:srgbClr val="33339A"/>
                </a:solidFill>
              </a:rPr>
              <a:t>Vysoká </a:t>
            </a:r>
            <a:r>
              <a:rPr lang="x-none" sz="1800" i="1">
                <a:solidFill>
                  <a:srgbClr val="33339A"/>
                </a:solidFill>
              </a:rPr>
              <a:t>škola chemicko – technologická v Praze </a:t>
            </a:r>
            <a:endParaRPr lang="cs-CZ" sz="1800" i="1" dirty="0" smtClean="0">
              <a:solidFill>
                <a:srgbClr val="33339A"/>
              </a:solidFill>
            </a:endParaRPr>
          </a:p>
          <a:p>
            <a:pPr lvl="0"/>
            <a:r>
              <a:rPr lang="x-none" sz="1800" i="1" smtClean="0">
                <a:solidFill>
                  <a:srgbClr val="33339A"/>
                </a:solidFill>
              </a:rPr>
              <a:t>Technická</a:t>
            </a:r>
            <a:r>
              <a:rPr lang="cs-CZ" sz="1800" i="1" dirty="0">
                <a:solidFill>
                  <a:srgbClr val="33339A"/>
                </a:solidFill>
              </a:rPr>
              <a:t> </a:t>
            </a:r>
            <a:r>
              <a:rPr lang="x-none" sz="1800" i="1">
                <a:solidFill>
                  <a:srgbClr val="33339A"/>
                </a:solidFill>
              </a:rPr>
              <a:t>univerzita</a:t>
            </a:r>
            <a:r>
              <a:rPr lang="cs-CZ" sz="1800" i="1" dirty="0">
                <a:solidFill>
                  <a:srgbClr val="33339A"/>
                </a:solidFill>
              </a:rPr>
              <a:t> </a:t>
            </a:r>
            <a:r>
              <a:rPr lang="x-none" sz="1800" i="1">
                <a:solidFill>
                  <a:srgbClr val="33339A"/>
                </a:solidFill>
              </a:rPr>
              <a:t>v Liberci</a:t>
            </a:r>
            <a:r>
              <a:rPr lang="cs-CZ" sz="1800" i="1" dirty="0">
                <a:solidFill>
                  <a:srgbClr val="33339A"/>
                </a:solidFill>
              </a:rPr>
              <a:t> </a:t>
            </a:r>
            <a:endParaRPr lang="cs-CZ" dirty="0">
              <a:solidFill>
                <a:srgbClr val="33339A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 smtClean="0">
                <a:solidFill>
                  <a:srgbClr val="FF9900"/>
                </a:solidFill>
              </a:rPr>
              <a:t>Seznam vysokých škol zapojených do projektu</a:t>
            </a:r>
            <a:endParaRPr lang="cs-CZ" sz="3000" dirty="0">
              <a:solidFill>
                <a:srgbClr val="FF9900"/>
              </a:solidFill>
            </a:endParaRP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021288"/>
            <a:ext cx="113347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02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00808"/>
            <a:ext cx="8424862" cy="4536480"/>
          </a:xfrm>
        </p:spPr>
        <p:txBody>
          <a:bodyPr/>
          <a:lstStyle/>
          <a:p>
            <a:pPr algn="just"/>
            <a:r>
              <a:rPr lang="cs-CZ" dirty="0" smtClean="0">
                <a:solidFill>
                  <a:srgbClr val="33339A"/>
                </a:solidFill>
              </a:rPr>
              <a:t>Podnikatelské subjekty působící v Olomouckém kraji bez ohledu na velikost, které mají zájem spolupracovat s </a:t>
            </a:r>
            <a:r>
              <a:rPr lang="cs-CZ" dirty="0" err="1" smtClean="0">
                <a:solidFill>
                  <a:srgbClr val="33339A"/>
                </a:solidFill>
              </a:rPr>
              <a:t>VaV</a:t>
            </a:r>
            <a:r>
              <a:rPr lang="cs-CZ" dirty="0" smtClean="0">
                <a:solidFill>
                  <a:srgbClr val="33339A"/>
                </a:solidFill>
              </a:rPr>
              <a:t> institucemi. </a:t>
            </a:r>
          </a:p>
          <a:p>
            <a:pPr algn="just"/>
            <a:r>
              <a:rPr lang="cs-CZ" dirty="0" smtClean="0">
                <a:solidFill>
                  <a:srgbClr val="33339A"/>
                </a:solidFill>
              </a:rPr>
              <a:t>Právní forma: dle zákona </a:t>
            </a:r>
            <a:r>
              <a:rPr lang="cs-CZ" dirty="0">
                <a:solidFill>
                  <a:srgbClr val="33339A"/>
                </a:solidFill>
              </a:rPr>
              <a:t>č. 513/1990 Sb., obchodní zákoník v platném znění (tj. </a:t>
            </a:r>
            <a:r>
              <a:rPr lang="cs-CZ" dirty="0" smtClean="0">
                <a:solidFill>
                  <a:srgbClr val="33339A"/>
                </a:solidFill>
              </a:rPr>
              <a:t>a. s., s. r. o., v. o. s., k. s., </a:t>
            </a:r>
            <a:r>
              <a:rPr lang="cs-CZ" dirty="0">
                <a:solidFill>
                  <a:srgbClr val="33339A"/>
                </a:solidFill>
              </a:rPr>
              <a:t>družstvo) </a:t>
            </a:r>
            <a:endParaRPr lang="cs-CZ" dirty="0" smtClean="0">
              <a:solidFill>
                <a:srgbClr val="33339A"/>
              </a:solidFill>
            </a:endParaRPr>
          </a:p>
          <a:p>
            <a:pPr marL="0" indent="0" algn="just">
              <a:buNone/>
            </a:pPr>
            <a:r>
              <a:rPr lang="cs-CZ" dirty="0">
                <a:solidFill>
                  <a:srgbClr val="33339A"/>
                </a:solidFill>
              </a:rPr>
              <a:t> </a:t>
            </a:r>
            <a:r>
              <a:rPr lang="cs-CZ" dirty="0" smtClean="0">
                <a:solidFill>
                  <a:srgbClr val="33339A"/>
                </a:solidFill>
              </a:rPr>
              <a:t>   Žadatel musí splňovat následující podmínky:</a:t>
            </a:r>
            <a:endParaRPr lang="cs-CZ" dirty="0">
              <a:solidFill>
                <a:srgbClr val="33339A"/>
              </a:solidFill>
            </a:endParaRPr>
          </a:p>
          <a:p>
            <a:pPr lvl="0" algn="just"/>
            <a:r>
              <a:rPr lang="cs-CZ" dirty="0" smtClean="0">
                <a:solidFill>
                  <a:schemeClr val="accent2"/>
                </a:solidFill>
              </a:rPr>
              <a:t>Sídlo </a:t>
            </a:r>
            <a:r>
              <a:rPr lang="cs-CZ" dirty="0">
                <a:solidFill>
                  <a:schemeClr val="accent2"/>
                </a:solidFill>
              </a:rPr>
              <a:t>/ provozovna na území Olomouckého </a:t>
            </a:r>
            <a:r>
              <a:rPr lang="cs-CZ" dirty="0" smtClean="0">
                <a:solidFill>
                  <a:schemeClr val="accent2"/>
                </a:solidFill>
              </a:rPr>
              <a:t>kraje</a:t>
            </a:r>
          </a:p>
          <a:p>
            <a:pPr algn="just"/>
            <a:r>
              <a:rPr lang="cs-CZ" dirty="0">
                <a:solidFill>
                  <a:schemeClr val="accent2"/>
                </a:solidFill>
              </a:rPr>
              <a:t>Výsledky projektu musí směřovat do Olomouckého kraje</a:t>
            </a:r>
          </a:p>
          <a:p>
            <a:pPr lvl="0" algn="just"/>
            <a:endParaRPr lang="cs-CZ" dirty="0" smtClean="0">
              <a:solidFill>
                <a:srgbClr val="33339A"/>
              </a:solidFill>
            </a:endParaRPr>
          </a:p>
          <a:p>
            <a:endParaRPr lang="cs-CZ" sz="2600" u="sng" dirty="0" smtClean="0">
              <a:solidFill>
                <a:srgbClr val="003994"/>
              </a:solidFill>
            </a:endParaRPr>
          </a:p>
          <a:p>
            <a:pPr marL="0" indent="0">
              <a:buNone/>
            </a:pPr>
            <a:endParaRPr lang="cs-CZ" sz="2600" u="sng" dirty="0" smtClean="0">
              <a:solidFill>
                <a:srgbClr val="003994"/>
              </a:solidFill>
            </a:endParaRPr>
          </a:p>
          <a:p>
            <a:pPr marL="0" indent="0">
              <a:buNone/>
            </a:pPr>
            <a:endParaRPr lang="cs-CZ" sz="2600" u="sng" dirty="0" smtClean="0">
              <a:solidFill>
                <a:srgbClr val="003994"/>
              </a:solidFill>
            </a:endParaRPr>
          </a:p>
          <a:p>
            <a:pPr marL="0" indent="0">
              <a:buNone/>
            </a:pPr>
            <a:endParaRPr lang="cs-CZ" sz="2600" u="sng" dirty="0" smtClean="0">
              <a:solidFill>
                <a:srgbClr val="003994"/>
              </a:solidFill>
            </a:endParaRPr>
          </a:p>
          <a:p>
            <a:pPr marL="0" indent="0">
              <a:buNone/>
            </a:pPr>
            <a:endParaRPr lang="cs-CZ" sz="2600" dirty="0">
              <a:solidFill>
                <a:srgbClr val="003994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 smtClean="0">
                <a:solidFill>
                  <a:srgbClr val="FF9900"/>
                </a:solidFill>
              </a:rPr>
              <a:t>Cílová skupina – možný žadatel</a:t>
            </a:r>
            <a:endParaRPr lang="cs-CZ" sz="3000" dirty="0">
              <a:solidFill>
                <a:srgbClr val="FF9900"/>
              </a:solidFill>
            </a:endParaRP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021288"/>
            <a:ext cx="113347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41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 smtClean="0">
                <a:solidFill>
                  <a:srgbClr val="FF9900"/>
                </a:solidFill>
              </a:rPr>
              <a:t>Další podmínky</a:t>
            </a:r>
            <a:endParaRPr lang="cs-CZ" sz="3000" dirty="0">
              <a:solidFill>
                <a:srgbClr val="FF99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cs-CZ" dirty="0" smtClean="0">
                <a:solidFill>
                  <a:schemeClr val="accent2"/>
                </a:solidFill>
              </a:rPr>
              <a:t>Podnikatelský subjekt na daném produktu (službě) doposud nespolupracoval s daným pracovištěm </a:t>
            </a:r>
            <a:r>
              <a:rPr lang="cs-CZ" dirty="0" err="1" smtClean="0">
                <a:solidFill>
                  <a:schemeClr val="accent2"/>
                </a:solidFill>
              </a:rPr>
              <a:t>VaV</a:t>
            </a:r>
            <a:r>
              <a:rPr lang="cs-CZ" dirty="0" smtClean="0">
                <a:solidFill>
                  <a:schemeClr val="accent2"/>
                </a:solidFill>
              </a:rPr>
              <a:t> instituce (ústav, katedra či obdobná forma) </a:t>
            </a:r>
          </a:p>
          <a:p>
            <a:pPr algn="just"/>
            <a:r>
              <a:rPr lang="cs-CZ" dirty="0">
                <a:solidFill>
                  <a:schemeClr val="accent2"/>
                </a:solidFill>
              </a:rPr>
              <a:t>Splňuje další podmínky definované v dokumentaci Řízení k předkládání žádostí o inovační voucher (náležitosti žádosti)</a:t>
            </a:r>
          </a:p>
          <a:p>
            <a:pPr lvl="0" algn="just"/>
            <a:r>
              <a:rPr lang="cs-CZ" dirty="0" smtClean="0">
                <a:solidFill>
                  <a:schemeClr val="accent2"/>
                </a:solidFill>
              </a:rPr>
              <a:t>Vymezené oblasti dle přípustných CZ-NACE v ROP Střední Morava – informace naleznete na:</a:t>
            </a:r>
          </a:p>
          <a:p>
            <a:pPr>
              <a:buNone/>
            </a:pPr>
            <a:r>
              <a:rPr lang="cs-CZ" dirty="0">
                <a:solidFill>
                  <a:srgbClr val="33339A"/>
                </a:solidFill>
              </a:rPr>
              <a:t>	www.kr-olomoucky.cz/inovace</a:t>
            </a:r>
          </a:p>
          <a:p>
            <a:pPr>
              <a:buNone/>
            </a:pPr>
            <a:r>
              <a:rPr lang="cs-CZ" dirty="0">
                <a:solidFill>
                  <a:srgbClr val="33339A"/>
                </a:solidFill>
              </a:rPr>
              <a:t>	www.nace.cz; www.czso.cz	</a:t>
            </a:r>
            <a:endParaRPr lang="cs-CZ" dirty="0" smtClean="0">
              <a:solidFill>
                <a:schemeClr val="accent2"/>
              </a:solidFill>
            </a:endParaRPr>
          </a:p>
          <a:p>
            <a:endParaRPr lang="cs-CZ" dirty="0"/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021288"/>
            <a:ext cx="113347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424862" cy="4752975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cs-CZ" dirty="0" smtClean="0">
                <a:solidFill>
                  <a:srgbClr val="33339A"/>
                </a:solidFill>
              </a:rPr>
              <a:t>Vývoj (inovace) produktu/služby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solidFill>
                  <a:srgbClr val="33339A"/>
                </a:solidFill>
              </a:rPr>
              <a:t>Testování a měření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solidFill>
                  <a:srgbClr val="33339A"/>
                </a:solidFill>
              </a:rPr>
              <a:t>Přístup k výzkumnému zařízení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solidFill>
                  <a:srgbClr val="33339A"/>
                </a:solidFill>
              </a:rPr>
              <a:t>Navrhování prototypů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solidFill>
                  <a:srgbClr val="33339A"/>
                </a:solidFill>
              </a:rPr>
              <a:t>Analýza vhodnosti použití materiálu</a:t>
            </a:r>
          </a:p>
          <a:p>
            <a:pPr>
              <a:buFont typeface="Arial" pitchFamily="34" charset="0"/>
              <a:buChar char="•"/>
            </a:pPr>
            <a:r>
              <a:rPr lang="cs-CZ" dirty="0" err="1" smtClean="0">
                <a:solidFill>
                  <a:srgbClr val="33339A"/>
                </a:solidFill>
              </a:rPr>
              <a:t>Desing</a:t>
            </a:r>
            <a:r>
              <a:rPr lang="cs-CZ" dirty="0" smtClean="0">
                <a:solidFill>
                  <a:srgbClr val="33339A"/>
                </a:solidFill>
              </a:rPr>
              <a:t> produktu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solidFill>
                  <a:srgbClr val="33339A"/>
                </a:solidFill>
              </a:rPr>
              <a:t>Analýza trhu/marketingová strategie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solidFill>
                  <a:srgbClr val="33339A"/>
                </a:solidFill>
              </a:rPr>
              <a:t>Inovační/technologický audit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solidFill>
                  <a:srgbClr val="33339A"/>
                </a:solidFill>
              </a:rPr>
              <a:t>Optimalizace operačních procesů firmy</a:t>
            </a:r>
            <a:endParaRPr lang="cs-CZ" dirty="0">
              <a:solidFill>
                <a:srgbClr val="33339A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 smtClean="0">
                <a:solidFill>
                  <a:srgbClr val="FF9900"/>
                </a:solidFill>
              </a:rPr>
              <a:t>Podporované akti</a:t>
            </a:r>
            <a:r>
              <a:rPr lang="cs-CZ" dirty="0" smtClean="0">
                <a:solidFill>
                  <a:srgbClr val="FF9900"/>
                </a:solidFill>
              </a:rPr>
              <a:t>vity</a:t>
            </a:r>
            <a:endParaRPr lang="cs-CZ" dirty="0">
              <a:solidFill>
                <a:srgbClr val="FF9900"/>
              </a:solidFill>
            </a:endParaRP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021288"/>
            <a:ext cx="113347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:\Fotodokumentace-pracovní\Věda a výzkum\IMG_80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276872"/>
            <a:ext cx="1781943" cy="3168352"/>
          </a:xfrm>
          <a:prstGeom prst="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35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 smtClean="0">
                <a:solidFill>
                  <a:srgbClr val="FF9900"/>
                </a:solidFill>
              </a:rPr>
              <a:t>Odvětvové vymezení (1)</a:t>
            </a:r>
            <a:endParaRPr lang="cs-CZ" sz="3000" dirty="0">
              <a:solidFill>
                <a:srgbClr val="FF99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>
                <a:solidFill>
                  <a:srgbClr val="003994"/>
                </a:solidFill>
              </a:rPr>
              <a:t>	</a:t>
            </a:r>
            <a:r>
              <a:rPr lang="cs-CZ" dirty="0" smtClean="0">
                <a:solidFill>
                  <a:srgbClr val="33339A"/>
                </a:solidFill>
              </a:rPr>
              <a:t>Výstupy spolupráce s využitím inovačního voucheru musí směřovat do některého z následujících odvětví: </a:t>
            </a:r>
          </a:p>
          <a:p>
            <a:pPr>
              <a:buNone/>
            </a:pPr>
            <a:endParaRPr lang="cs-CZ" dirty="0" smtClean="0">
              <a:solidFill>
                <a:srgbClr val="33339A"/>
              </a:solidFill>
            </a:endParaRPr>
          </a:p>
          <a:p>
            <a:pPr lvl="0" algn="just"/>
            <a:r>
              <a:rPr lang="cs-CZ" dirty="0" smtClean="0">
                <a:solidFill>
                  <a:srgbClr val="33339A"/>
                </a:solidFill>
              </a:rPr>
              <a:t>Zpracovatelský průmysl </a:t>
            </a:r>
          </a:p>
          <a:p>
            <a:pPr lvl="0" algn="just"/>
            <a:r>
              <a:rPr lang="cs-CZ" dirty="0" smtClean="0">
                <a:solidFill>
                  <a:srgbClr val="33339A"/>
                </a:solidFill>
              </a:rPr>
              <a:t>Výroba a rozvod elektřiny, plynu, tepla                           a klimatizovaného vzduchu </a:t>
            </a:r>
          </a:p>
          <a:p>
            <a:pPr lvl="0" algn="just"/>
            <a:r>
              <a:rPr lang="cs-CZ" dirty="0" smtClean="0">
                <a:solidFill>
                  <a:srgbClr val="33339A"/>
                </a:solidFill>
              </a:rPr>
              <a:t>Zásobování vodou; činnosti související s odpadními vodami, odpady a sanacemi </a:t>
            </a:r>
          </a:p>
          <a:p>
            <a:pPr lvl="0" algn="just"/>
            <a:r>
              <a:rPr lang="cs-CZ" dirty="0" smtClean="0">
                <a:solidFill>
                  <a:srgbClr val="33339A"/>
                </a:solidFill>
              </a:rPr>
              <a:t>Stavebnictví </a:t>
            </a:r>
          </a:p>
          <a:p>
            <a:pPr algn="just"/>
            <a:r>
              <a:rPr lang="cs-CZ" dirty="0">
                <a:solidFill>
                  <a:srgbClr val="33339A"/>
                </a:solidFill>
              </a:rPr>
              <a:t>Velkoobchod a maloobchod; opravy a údržba motorových vozidel </a:t>
            </a:r>
          </a:p>
          <a:p>
            <a:pPr lvl="0" algn="just"/>
            <a:endParaRPr lang="cs-CZ" dirty="0" smtClean="0">
              <a:solidFill>
                <a:srgbClr val="33339A"/>
              </a:solidFill>
            </a:endParaRP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165304"/>
            <a:ext cx="113347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 smtClean="0">
                <a:solidFill>
                  <a:srgbClr val="FF9900"/>
                </a:solidFill>
              </a:rPr>
              <a:t>Odvětvové vymezení (2)</a:t>
            </a:r>
            <a:endParaRPr lang="cs-CZ" sz="3000" dirty="0">
              <a:solidFill>
                <a:srgbClr val="FF99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cs-CZ" dirty="0" smtClean="0">
                <a:solidFill>
                  <a:srgbClr val="33339A"/>
                </a:solidFill>
              </a:rPr>
              <a:t>Doprava a skladování </a:t>
            </a:r>
          </a:p>
          <a:p>
            <a:pPr lvl="0" algn="just"/>
            <a:r>
              <a:rPr lang="cs-CZ" dirty="0" smtClean="0">
                <a:solidFill>
                  <a:srgbClr val="33339A"/>
                </a:solidFill>
              </a:rPr>
              <a:t>Informační a komunikační činnosti </a:t>
            </a:r>
          </a:p>
          <a:p>
            <a:pPr lvl="0" algn="just"/>
            <a:r>
              <a:rPr lang="cs-CZ" dirty="0" smtClean="0">
                <a:solidFill>
                  <a:srgbClr val="33339A"/>
                </a:solidFill>
              </a:rPr>
              <a:t>Opravy počítačů a výrobků pro osobní potřebu            a převážně pro domácnost </a:t>
            </a:r>
          </a:p>
          <a:p>
            <a:pPr algn="just">
              <a:buNone/>
            </a:pPr>
            <a:r>
              <a:rPr lang="cs-CZ" u="sng" dirty="0">
                <a:solidFill>
                  <a:srgbClr val="33339A"/>
                </a:solidFill>
              </a:rPr>
              <a:t>Vyloučené oblasti podpory v rámci zpracovatelského průmyslu:</a:t>
            </a:r>
          </a:p>
          <a:p>
            <a:pPr lvl="0" algn="just"/>
            <a:r>
              <a:rPr lang="cs-CZ" dirty="0">
                <a:solidFill>
                  <a:srgbClr val="33339A"/>
                </a:solidFill>
              </a:rPr>
              <a:t>Zpracovatelský průmysl odvětví 19.1 Výroba koksárenských produktů</a:t>
            </a:r>
          </a:p>
          <a:p>
            <a:pPr lvl="0" algn="just"/>
            <a:r>
              <a:rPr lang="cs-CZ" dirty="0">
                <a:solidFill>
                  <a:srgbClr val="33339A"/>
                </a:solidFill>
              </a:rPr>
              <a:t>Zpracovatelský průmysl, odvětví 30.11 Stavba lodí     a plavidel</a:t>
            </a:r>
          </a:p>
          <a:p>
            <a:pPr lvl="0" algn="just"/>
            <a:r>
              <a:rPr lang="cs-CZ" dirty="0">
                <a:solidFill>
                  <a:srgbClr val="33339A"/>
                </a:solidFill>
              </a:rPr>
              <a:t>Ocelářský průmysl a průmysl syntetických vláken </a:t>
            </a:r>
          </a:p>
          <a:p>
            <a:endParaRPr lang="cs-CZ" dirty="0"/>
          </a:p>
          <a:p>
            <a:pPr lvl="0" algn="just"/>
            <a:endParaRPr lang="cs-CZ" dirty="0" smtClean="0">
              <a:solidFill>
                <a:srgbClr val="33339A"/>
              </a:solidFill>
            </a:endParaRPr>
          </a:p>
          <a:p>
            <a:pPr lvl="0" algn="just"/>
            <a:endParaRPr lang="cs-CZ" dirty="0">
              <a:solidFill>
                <a:srgbClr val="33339A"/>
              </a:solidFill>
            </a:endParaRPr>
          </a:p>
          <a:p>
            <a:pPr marL="0" lvl="0" indent="0" algn="just">
              <a:buNone/>
            </a:pPr>
            <a:r>
              <a:rPr lang="cs-CZ" dirty="0" smtClean="0">
                <a:solidFill>
                  <a:srgbClr val="33339A"/>
                </a:solidFill>
              </a:rPr>
              <a:t>		</a:t>
            </a:r>
          </a:p>
          <a:p>
            <a:pPr>
              <a:buNone/>
            </a:pPr>
            <a:endParaRPr lang="cs-CZ" dirty="0" smtClean="0">
              <a:solidFill>
                <a:srgbClr val="33339A"/>
              </a:solidFill>
            </a:endParaRPr>
          </a:p>
          <a:p>
            <a:pPr>
              <a:buNone/>
            </a:pPr>
            <a:endParaRPr lang="cs-CZ" dirty="0" smtClean="0">
              <a:solidFill>
                <a:srgbClr val="33339A"/>
              </a:solidFill>
            </a:endParaRPr>
          </a:p>
          <a:p>
            <a:pPr>
              <a:buFont typeface="Arial" pitchFamily="34" charset="0"/>
              <a:buChar char="•"/>
            </a:pPr>
            <a:endParaRPr lang="cs-CZ" dirty="0" smtClean="0">
              <a:solidFill>
                <a:srgbClr val="33339A"/>
              </a:solidFill>
            </a:endParaRPr>
          </a:p>
          <a:p>
            <a:pPr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>
              <a:buNone/>
            </a:pPr>
            <a:endParaRPr lang="cs-CZ" dirty="0"/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021288"/>
            <a:ext cx="113347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424862" cy="4752975"/>
          </a:xfrm>
        </p:spPr>
        <p:txBody>
          <a:bodyPr/>
          <a:lstStyle/>
          <a:p>
            <a:pPr marL="0" indent="0">
              <a:buNone/>
            </a:pPr>
            <a:r>
              <a:rPr lang="cs-CZ" sz="2600" u="sng" dirty="0" smtClean="0">
                <a:solidFill>
                  <a:srgbClr val="33339A"/>
                </a:solidFill>
              </a:rPr>
              <a:t>Harmonogram následné realizace projektu:</a:t>
            </a:r>
          </a:p>
          <a:p>
            <a:pPr marL="0" indent="0">
              <a:buNone/>
            </a:pPr>
            <a:endParaRPr lang="cs-CZ" sz="2600" u="sng" dirty="0" smtClean="0">
              <a:solidFill>
                <a:srgbClr val="003994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cs-CZ" dirty="0" smtClean="0">
                <a:solidFill>
                  <a:srgbClr val="33339A"/>
                </a:solidFill>
              </a:rPr>
              <a:t>Uskutečnění semináře pro zájemce o inovační voucher dne 4. 12. 2012 v Olomouci</a:t>
            </a:r>
          </a:p>
          <a:p>
            <a:pPr algn="just">
              <a:buFont typeface="Arial" pitchFamily="34" charset="0"/>
              <a:buChar char="•"/>
            </a:pPr>
            <a:r>
              <a:rPr lang="cs-CZ" dirty="0" smtClean="0">
                <a:solidFill>
                  <a:srgbClr val="33339A"/>
                </a:solidFill>
              </a:rPr>
              <a:t>Vyhlášení Výzvy - Řízení k předkládání žádostí               o inovační voucher dne 7. 1. 2013</a:t>
            </a:r>
          </a:p>
          <a:p>
            <a:pPr algn="just">
              <a:buFont typeface="Arial" pitchFamily="34" charset="0"/>
              <a:buChar char="•"/>
            </a:pPr>
            <a:r>
              <a:rPr lang="cs-CZ" dirty="0" smtClean="0">
                <a:solidFill>
                  <a:srgbClr val="33339A"/>
                </a:solidFill>
              </a:rPr>
              <a:t>Ukončení příjmu žádostí o inovační voucher                 15. 2. 2013</a:t>
            </a:r>
          </a:p>
          <a:p>
            <a:pPr algn="just">
              <a:buFont typeface="Arial" pitchFamily="34" charset="0"/>
              <a:buChar char="•"/>
            </a:pPr>
            <a:r>
              <a:rPr lang="cs-CZ" dirty="0" smtClean="0">
                <a:solidFill>
                  <a:srgbClr val="33339A"/>
                </a:solidFill>
              </a:rPr>
              <a:t>Realizace služby poskytnuté vysokou školou bude provedena v období duben 2013 – březen 2014</a:t>
            </a:r>
            <a:endParaRPr lang="cs-CZ" dirty="0">
              <a:solidFill>
                <a:srgbClr val="33339A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 smtClean="0">
                <a:solidFill>
                  <a:srgbClr val="FF9900"/>
                </a:solidFill>
              </a:rPr>
              <a:t>Harmonogram projektu</a:t>
            </a:r>
            <a:endParaRPr lang="cs-CZ" sz="3000" dirty="0">
              <a:solidFill>
                <a:srgbClr val="FF9900"/>
              </a:solidFill>
            </a:endParaRP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021288"/>
            <a:ext cx="113347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689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424862" cy="4752975"/>
          </a:xfrm>
        </p:spPr>
        <p:txBody>
          <a:bodyPr/>
          <a:lstStyle/>
          <a:p>
            <a:pPr marL="0" indent="0">
              <a:buNone/>
            </a:pPr>
            <a:r>
              <a:rPr lang="cs-CZ" sz="2600" u="sng" dirty="0" smtClean="0">
                <a:solidFill>
                  <a:srgbClr val="33339A"/>
                </a:solidFill>
              </a:rPr>
              <a:t>Podrobné informace o projektu sdělí:</a:t>
            </a:r>
          </a:p>
          <a:p>
            <a:pPr marL="0" indent="0">
              <a:buNone/>
            </a:pPr>
            <a:endParaRPr lang="cs-CZ" sz="2600" u="sng" dirty="0" smtClean="0">
              <a:solidFill>
                <a:srgbClr val="33339A"/>
              </a:solidFill>
            </a:endParaRPr>
          </a:p>
          <a:p>
            <a:pPr marL="0" indent="0">
              <a:buNone/>
            </a:pPr>
            <a:r>
              <a:rPr lang="cs-CZ" dirty="0" smtClean="0">
                <a:solidFill>
                  <a:srgbClr val="33339A"/>
                </a:solidFill>
              </a:rPr>
              <a:t>Ing. Hedvika Hubáčková</a:t>
            </a:r>
          </a:p>
          <a:p>
            <a:pPr marL="0" indent="0">
              <a:buNone/>
            </a:pPr>
            <a:r>
              <a:rPr lang="cs-CZ" dirty="0" smtClean="0">
                <a:solidFill>
                  <a:srgbClr val="33339A"/>
                </a:solidFill>
              </a:rPr>
              <a:t>Tel.: 585 508 354; mobil: 725 788 290</a:t>
            </a:r>
          </a:p>
          <a:p>
            <a:pPr marL="0" indent="0">
              <a:buNone/>
            </a:pPr>
            <a:r>
              <a:rPr lang="cs-CZ" dirty="0" smtClean="0">
                <a:solidFill>
                  <a:srgbClr val="33339A"/>
                </a:solidFill>
              </a:rPr>
              <a:t>e-mail: </a:t>
            </a:r>
            <a:r>
              <a:rPr lang="cs-CZ" dirty="0" err="1" smtClean="0">
                <a:solidFill>
                  <a:srgbClr val="33339A"/>
                </a:solidFill>
                <a:hlinkClick r:id="rId2"/>
              </a:rPr>
              <a:t>h.hubackova</a:t>
            </a:r>
            <a:r>
              <a:rPr lang="cs-CZ" dirty="0" smtClean="0">
                <a:solidFill>
                  <a:srgbClr val="33339A"/>
                </a:solidFill>
                <a:hlinkClick r:id="rId2"/>
              </a:rPr>
              <a:t>@</a:t>
            </a:r>
            <a:r>
              <a:rPr lang="cs-CZ" dirty="0" err="1" smtClean="0">
                <a:solidFill>
                  <a:srgbClr val="33339A"/>
                </a:solidFill>
                <a:hlinkClick r:id="rId2"/>
              </a:rPr>
              <a:t>kr</a:t>
            </a:r>
            <a:r>
              <a:rPr lang="cs-CZ" dirty="0" smtClean="0">
                <a:solidFill>
                  <a:srgbClr val="33339A"/>
                </a:solidFill>
                <a:hlinkClick r:id="rId2"/>
              </a:rPr>
              <a:t>-</a:t>
            </a:r>
            <a:r>
              <a:rPr lang="cs-CZ" dirty="0" err="1" smtClean="0">
                <a:solidFill>
                  <a:srgbClr val="33339A"/>
                </a:solidFill>
                <a:hlinkClick r:id="rId2"/>
              </a:rPr>
              <a:t>olomoucky.cz</a:t>
            </a:r>
            <a:endParaRPr lang="cs-CZ" dirty="0" smtClean="0">
              <a:solidFill>
                <a:srgbClr val="33339A"/>
              </a:solidFill>
            </a:endParaRPr>
          </a:p>
          <a:p>
            <a:pPr marL="0" indent="0">
              <a:buNone/>
            </a:pPr>
            <a:endParaRPr lang="cs-CZ" b="0" dirty="0" smtClean="0">
              <a:solidFill>
                <a:srgbClr val="33339A"/>
              </a:solidFill>
            </a:endParaRPr>
          </a:p>
          <a:p>
            <a:pPr marL="0" indent="0">
              <a:buNone/>
            </a:pPr>
            <a:endParaRPr lang="cs-CZ" dirty="0" smtClean="0">
              <a:solidFill>
                <a:srgbClr val="33339A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cs-CZ" u="sng" dirty="0" smtClean="0">
                <a:solidFill>
                  <a:srgbClr val="33339A"/>
                </a:solidFill>
              </a:rPr>
              <a:t>webový odkaz k projektu: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dirty="0" smtClean="0">
                <a:solidFill>
                  <a:srgbClr val="33339A"/>
                </a:solidFill>
                <a:hlinkClick r:id="rId3"/>
              </a:rPr>
              <a:t>www.</a:t>
            </a:r>
            <a:r>
              <a:rPr lang="cs-CZ" dirty="0" err="1" smtClean="0">
                <a:solidFill>
                  <a:srgbClr val="33339A"/>
                </a:solidFill>
                <a:hlinkClick r:id="rId3"/>
              </a:rPr>
              <a:t>kr</a:t>
            </a:r>
            <a:r>
              <a:rPr lang="cs-CZ" dirty="0" smtClean="0">
                <a:solidFill>
                  <a:srgbClr val="33339A"/>
                </a:solidFill>
                <a:hlinkClick r:id="rId3"/>
              </a:rPr>
              <a:t>-</a:t>
            </a:r>
            <a:r>
              <a:rPr lang="cs-CZ" dirty="0" err="1" smtClean="0">
                <a:solidFill>
                  <a:srgbClr val="33339A"/>
                </a:solidFill>
                <a:hlinkClick r:id="rId3"/>
              </a:rPr>
              <a:t>olomoucky.cz</a:t>
            </a:r>
            <a:r>
              <a:rPr lang="cs-CZ" dirty="0" smtClean="0">
                <a:solidFill>
                  <a:srgbClr val="33339A"/>
                </a:solidFill>
                <a:hlinkClick r:id="rId3"/>
              </a:rPr>
              <a:t>/inovace</a:t>
            </a:r>
            <a:endParaRPr lang="cs-CZ" dirty="0" smtClean="0">
              <a:solidFill>
                <a:srgbClr val="33339A"/>
              </a:solidFill>
            </a:endParaRPr>
          </a:p>
          <a:p>
            <a:pPr marL="0" indent="0">
              <a:buNone/>
            </a:pPr>
            <a:endParaRPr lang="cs-CZ" dirty="0">
              <a:solidFill>
                <a:srgbClr val="33339A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 smtClean="0">
                <a:solidFill>
                  <a:srgbClr val="FF9900"/>
                </a:solidFill>
              </a:rPr>
              <a:t>Inovační vouchery         v Olomouckém kraji</a:t>
            </a:r>
            <a:endParaRPr lang="cs-CZ" sz="3000" dirty="0">
              <a:solidFill>
                <a:srgbClr val="FF9900"/>
              </a:solidFill>
            </a:endParaRP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021288"/>
            <a:ext cx="113347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5998963"/>
            <a:ext cx="113347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247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424862" cy="4752975"/>
          </a:xfrm>
        </p:spPr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>
                <a:solidFill>
                  <a:srgbClr val="003994"/>
                </a:solidFill>
              </a:rPr>
              <a:t>Děkuji za pozornost</a:t>
            </a:r>
          </a:p>
          <a:p>
            <a:pPr marL="0" indent="0">
              <a:buNone/>
            </a:pPr>
            <a:endParaRPr lang="cs-CZ" dirty="0">
              <a:solidFill>
                <a:srgbClr val="003994"/>
              </a:solidFill>
            </a:endParaRPr>
          </a:p>
          <a:p>
            <a:pPr marL="0" indent="0">
              <a:buNone/>
            </a:pPr>
            <a:r>
              <a:rPr lang="cs-CZ" dirty="0" smtClean="0">
                <a:solidFill>
                  <a:srgbClr val="003994"/>
                </a:solidFill>
              </a:rPr>
              <a:t>				Ing. Marta Novotná</a:t>
            </a:r>
          </a:p>
          <a:p>
            <a:pPr marL="0" indent="0">
              <a:buNone/>
            </a:pPr>
            <a:r>
              <a:rPr lang="cs-CZ" dirty="0" smtClean="0">
                <a:solidFill>
                  <a:srgbClr val="003994"/>
                </a:solidFill>
              </a:rPr>
              <a:t>	</a:t>
            </a:r>
            <a:r>
              <a:rPr lang="cs-CZ" dirty="0">
                <a:solidFill>
                  <a:srgbClr val="003994"/>
                </a:solidFill>
              </a:rPr>
              <a:t>	</a:t>
            </a:r>
            <a:r>
              <a:rPr lang="cs-CZ" dirty="0" smtClean="0">
                <a:solidFill>
                  <a:srgbClr val="003994"/>
                </a:solidFill>
              </a:rPr>
              <a:t>		</a:t>
            </a:r>
            <a:r>
              <a:rPr lang="cs-CZ" sz="2000" b="0" dirty="0" smtClean="0">
                <a:solidFill>
                  <a:srgbClr val="003994"/>
                </a:solidFill>
              </a:rPr>
              <a:t>vedoucí oddělení regionálního rozvoje</a:t>
            </a:r>
          </a:p>
          <a:p>
            <a:pPr marL="0" indent="0">
              <a:buNone/>
            </a:pPr>
            <a:r>
              <a:rPr lang="cs-CZ" sz="2000" b="0" dirty="0">
                <a:solidFill>
                  <a:srgbClr val="003994"/>
                </a:solidFill>
              </a:rPr>
              <a:t>	</a:t>
            </a:r>
            <a:r>
              <a:rPr lang="cs-CZ" sz="2000" b="0" dirty="0" smtClean="0">
                <a:solidFill>
                  <a:srgbClr val="003994"/>
                </a:solidFill>
              </a:rPr>
              <a:t>			Krajský úřad Olomouckého kraje</a:t>
            </a:r>
            <a:endParaRPr lang="cs-CZ" sz="2000" b="0" dirty="0">
              <a:solidFill>
                <a:srgbClr val="003994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 sz="3000" dirty="0">
              <a:solidFill>
                <a:srgbClr val="FF9900"/>
              </a:solidFill>
            </a:endParaRP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021288"/>
            <a:ext cx="113347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785179"/>
      </p:ext>
    </p:extLst>
  </p:cSld>
  <p:clrMapOvr>
    <a:masterClrMapping/>
  </p:clrMapOvr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359</Words>
  <Application>Microsoft Office PowerPoint</Application>
  <PresentationFormat>Předvádění na obrazovce (4:3)</PresentationFormat>
  <Paragraphs>116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Výchozí návrh</vt:lpstr>
      <vt:lpstr>Inovační vouchery v Olomouckém kraji</vt:lpstr>
      <vt:lpstr>Inovační vouchery        v Olomouckém kraji</vt:lpstr>
      <vt:lpstr>Subjekty zapojené do projektu</vt:lpstr>
      <vt:lpstr>Přehled financování</vt:lpstr>
      <vt:lpstr>Seznam vysokých škol zapojených do projektu</vt:lpstr>
      <vt:lpstr>Cílová skupina – možný žadatel</vt:lpstr>
      <vt:lpstr>Další podmínky</vt:lpstr>
      <vt:lpstr>Podporované aktivity</vt:lpstr>
      <vt:lpstr>Odvětvové vymezení (1)</vt:lpstr>
      <vt:lpstr>Odvětvové vymezení (2)</vt:lpstr>
      <vt:lpstr>Harmonogram projektu</vt:lpstr>
      <vt:lpstr>Inovační vouchery         v Olomouckém kraji</vt:lpstr>
      <vt:lpstr>Prezentace aplikace PowerPoint</vt:lpstr>
    </vt:vector>
  </TitlesOfParts>
  <Company>KÚOK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Juránek Jiří RNDr.</dc:creator>
  <cp:lastModifiedBy>Novotná Marta Ing.</cp:lastModifiedBy>
  <cp:revision>47</cp:revision>
  <cp:lastPrinted>2012-11-27T06:45:19Z</cp:lastPrinted>
  <dcterms:created xsi:type="dcterms:W3CDTF">2008-04-28T11:39:29Z</dcterms:created>
  <dcterms:modified xsi:type="dcterms:W3CDTF">2012-11-27T06:45:19Z</dcterms:modified>
</cp:coreProperties>
</file>